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 id="2147483795" r:id="rId6"/>
    <p:sldMasterId id="2147483813" r:id="rId7"/>
    <p:sldMasterId id="2147483831" r:id="rId8"/>
    <p:sldMasterId id="2147483838" r:id="rId9"/>
    <p:sldMasterId id="2147483857" r:id="rId10"/>
    <p:sldMasterId id="2147483871" r:id="rId11"/>
  </p:sldMasterIdLst>
  <p:notesMasterIdLst>
    <p:notesMasterId r:id="rId82"/>
  </p:notesMasterIdLst>
  <p:sldIdLst>
    <p:sldId id="256" r:id="rId12"/>
    <p:sldId id="556" r:id="rId13"/>
    <p:sldId id="606" r:id="rId14"/>
    <p:sldId id="607" r:id="rId15"/>
    <p:sldId id="608" r:id="rId16"/>
    <p:sldId id="609" r:id="rId17"/>
    <p:sldId id="610" r:id="rId18"/>
    <p:sldId id="685" r:id="rId19"/>
    <p:sldId id="611" r:id="rId20"/>
    <p:sldId id="612" r:id="rId21"/>
    <p:sldId id="613" r:id="rId22"/>
    <p:sldId id="660" r:id="rId23"/>
    <p:sldId id="661" r:id="rId24"/>
    <p:sldId id="614" r:id="rId25"/>
    <p:sldId id="645" r:id="rId26"/>
    <p:sldId id="649" r:id="rId27"/>
    <p:sldId id="647" r:id="rId28"/>
    <p:sldId id="662" r:id="rId29"/>
    <p:sldId id="663" r:id="rId30"/>
    <p:sldId id="648" r:id="rId31"/>
    <p:sldId id="664" r:id="rId32"/>
    <p:sldId id="668" r:id="rId33"/>
    <p:sldId id="679" r:id="rId34"/>
    <p:sldId id="680" r:id="rId35"/>
    <p:sldId id="687" r:id="rId36"/>
    <p:sldId id="686" r:id="rId37"/>
    <p:sldId id="682" r:id="rId38"/>
    <p:sldId id="683" r:id="rId39"/>
    <p:sldId id="684" r:id="rId40"/>
    <p:sldId id="619" r:id="rId41"/>
    <p:sldId id="624" r:id="rId42"/>
    <p:sldId id="620" r:id="rId43"/>
    <p:sldId id="621" r:id="rId44"/>
    <p:sldId id="622" r:id="rId45"/>
    <p:sldId id="623" r:id="rId46"/>
    <p:sldId id="625" r:id="rId47"/>
    <p:sldId id="674" r:id="rId48"/>
    <p:sldId id="626" r:id="rId49"/>
    <p:sldId id="675" r:id="rId50"/>
    <p:sldId id="676" r:id="rId51"/>
    <p:sldId id="677" r:id="rId52"/>
    <p:sldId id="678" r:id="rId53"/>
    <p:sldId id="629" r:id="rId54"/>
    <p:sldId id="630" r:id="rId55"/>
    <p:sldId id="652" r:id="rId56"/>
    <p:sldId id="631" r:id="rId57"/>
    <p:sldId id="670" r:id="rId58"/>
    <p:sldId id="671" r:id="rId59"/>
    <p:sldId id="672" r:id="rId60"/>
    <p:sldId id="632" r:id="rId61"/>
    <p:sldId id="633" r:id="rId62"/>
    <p:sldId id="673" r:id="rId63"/>
    <p:sldId id="634" r:id="rId64"/>
    <p:sldId id="635" r:id="rId65"/>
    <p:sldId id="636" r:id="rId66"/>
    <p:sldId id="637" r:id="rId67"/>
    <p:sldId id="638" r:id="rId68"/>
    <p:sldId id="639" r:id="rId69"/>
    <p:sldId id="640" r:id="rId70"/>
    <p:sldId id="641" r:id="rId71"/>
    <p:sldId id="642" r:id="rId72"/>
    <p:sldId id="643" r:id="rId73"/>
    <p:sldId id="644" r:id="rId74"/>
    <p:sldId id="653" r:id="rId75"/>
    <p:sldId id="665" r:id="rId76"/>
    <p:sldId id="666" r:id="rId77"/>
    <p:sldId id="667" r:id="rId78"/>
    <p:sldId id="669" r:id="rId79"/>
    <p:sldId id="495" r:id="rId80"/>
    <p:sldId id="454" r:id="rId8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85"/>
            <p14:sldId id="611"/>
            <p14:sldId id="612"/>
            <p14:sldId id="613"/>
            <p14:sldId id="660"/>
            <p14:sldId id="661"/>
            <p14:sldId id="614"/>
            <p14:sldId id="645"/>
            <p14:sldId id="649"/>
            <p14:sldId id="647"/>
            <p14:sldId id="662"/>
            <p14:sldId id="663"/>
            <p14:sldId id="648"/>
            <p14:sldId id="664"/>
            <p14:sldId id="668"/>
            <p14:sldId id="679"/>
            <p14:sldId id="680"/>
            <p14:sldId id="687"/>
            <p14:sldId id="686"/>
            <p14:sldId id="682"/>
            <p14:sldId id="683"/>
            <p14:sldId id="684"/>
            <p14:sldId id="619"/>
            <p14:sldId id="624"/>
            <p14:sldId id="620"/>
            <p14:sldId id="621"/>
            <p14:sldId id="622"/>
            <p14:sldId id="623"/>
            <p14:sldId id="625"/>
            <p14:sldId id="674"/>
            <p14:sldId id="626"/>
            <p14:sldId id="675"/>
            <p14:sldId id="676"/>
            <p14:sldId id="677"/>
            <p14:sldId id="678"/>
            <p14:sldId id="629"/>
            <p14:sldId id="630"/>
            <p14:sldId id="652"/>
            <p14:sldId id="631"/>
            <p14:sldId id="670"/>
            <p14:sldId id="671"/>
            <p14:sldId id="672"/>
            <p14:sldId id="632"/>
            <p14:sldId id="633"/>
            <p14:sldId id="673"/>
            <p14:sldId id="634"/>
            <p14:sldId id="635"/>
            <p14:sldId id="636"/>
            <p14:sldId id="637"/>
            <p14:sldId id="638"/>
            <p14:sldId id="639"/>
            <p14:sldId id="640"/>
            <p14:sldId id="641"/>
            <p14:sldId id="642"/>
            <p14:sldId id="643"/>
            <p14:sldId id="644"/>
            <p14:sldId id="653"/>
            <p14:sldId id="665"/>
            <p14:sldId id="666"/>
            <p14:sldId id="667"/>
            <p14:sldId id="669"/>
          </p14:sldIdLst>
        </p14:section>
        <p14:section name="Exit" id="{26D33BE0-B19C-465D-8801-1598009CC099}">
          <p14:sldIdLst>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606" autoAdjust="0"/>
  </p:normalViewPr>
  <p:slideViewPr>
    <p:cSldViewPr snapToGrid="0">
      <p:cViewPr varScale="1">
        <p:scale>
          <a:sx n="51" d="100"/>
          <a:sy n="51" d="100"/>
        </p:scale>
        <p:origin x="1255" y="2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125" d="100"/>
        <a:sy n="125" d="100"/>
      </p:scale>
      <p:origin x="0" y="-183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slide" Target="slides/slide65.xml"/><Relationship Id="rId84"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0.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slide" Target="slides/slide68.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0.xml"/><Relationship Id="rId82" Type="http://schemas.openxmlformats.org/officeDocument/2006/relationships/notesMaster" Target="notesMasters/notesMaster1.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4/16/2016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a wide variety of images that you can choose from.</a:t>
            </a:r>
          </a:p>
          <a:p>
            <a:endParaRPr lang="en-US" baseline="0" dirty="0"/>
          </a:p>
          <a:p>
            <a:r>
              <a:rPr lang="en-US" b="1" baseline="0" dirty="0"/>
              <a:t>Speaker Notes:</a:t>
            </a:r>
            <a:endParaRPr lang="en-US" b="1" dirty="0"/>
          </a:p>
          <a:p>
            <a:pPr marL="228600" indent="-228600">
              <a:buFont typeface="+mj-lt"/>
              <a:buAutoNum type="arabicPeriod"/>
            </a:pPr>
            <a:r>
              <a:rPr lang="en-US" dirty="0"/>
              <a:t>First</a:t>
            </a:r>
            <a:r>
              <a:rPr lang="en-US" baseline="0" dirty="0"/>
              <a:t> of all, you can choose from different Windows Servers and a variety of Linux implementations. [Click]</a:t>
            </a:r>
          </a:p>
          <a:p>
            <a:pPr marL="228600" indent="-228600">
              <a:buFont typeface="+mj-lt"/>
              <a:buAutoNum type="arabicPeriod"/>
            </a:pPr>
            <a:r>
              <a:rPr lang="en-US" dirty="0"/>
              <a:t>As well as pre-built images for</a:t>
            </a:r>
            <a:r>
              <a:rPr lang="en-US" baseline="0" dirty="0"/>
              <a:t> different flavors of SQL Database and Oracle databases. [Click]</a:t>
            </a:r>
          </a:p>
          <a:p>
            <a:pPr marL="228600" indent="-228600">
              <a:buFont typeface="+mj-lt"/>
              <a:buAutoNum type="arabicPeriod"/>
            </a:pPr>
            <a:r>
              <a:rPr lang="en-US" baseline="0" dirty="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a:t>And last but not least, if you are a MSDN subscriber, you also have access to Visual </a:t>
            </a:r>
            <a:r>
              <a:rPr lang="en-US" altLang="zh-CN" baseline="0" dirty="0"/>
              <a:t>Studio images and client Windows systems such as Windows 7 and Windows 8.1 for your </a:t>
            </a:r>
            <a:r>
              <a:rPr lang="en-US" altLang="zh-CN" baseline="0" dirty="0" err="1"/>
              <a:t>DevTest</a:t>
            </a:r>
            <a:r>
              <a:rPr lang="en-US" altLang="zh-CN" baseline="0" dirty="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199488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Introduce different virtual machine sizes.</a:t>
            </a:r>
            <a:endParaRPr lang="en-US" baseline="0" dirty="0"/>
          </a:p>
          <a:p>
            <a:endParaRPr lang="en-US" baseline="0" dirty="0"/>
          </a:p>
          <a:p>
            <a:r>
              <a:rPr lang="en-US" b="1" baseline="0" dirty="0"/>
              <a:t>Speaker Notes:</a:t>
            </a:r>
            <a:endParaRPr lang="en-US" b="1" dirty="0"/>
          </a:p>
          <a:p>
            <a:pPr marL="0" indent="0">
              <a:buFont typeface="Arial" panose="020B0604020202020204" pitchFamily="34" charset="0"/>
              <a:buNone/>
            </a:pPr>
            <a:r>
              <a:rPr lang="en-US" baseline="0" dirty="0"/>
              <a:t>http://azure.microsoft.com/en-us/pricing/details/virtual-machines/</a:t>
            </a:r>
          </a:p>
          <a:p>
            <a:pPr marL="228600" indent="-228600">
              <a:buFont typeface="Arial" panose="020B0604020202020204" pitchFamily="34" charset="0"/>
              <a:buChar char="•"/>
            </a:pPr>
            <a:endParaRPr lang="en-US" altLang="zh-CN" baseline="0" dirty="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11</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solidFill>
                  <a:prstClr val="black"/>
                </a:solidFill>
              </a:rPr>
              <a:pPr>
                <a:defRPr/>
              </a:pPr>
              <a:t>12</a:t>
            </a:fld>
            <a:endParaRPr lang="en-US" dirty="0">
              <a:solidFill>
                <a:prstClr val="black"/>
              </a:solidFill>
            </a:endParaRPr>
          </a:p>
        </p:txBody>
      </p:sp>
    </p:spTree>
    <p:extLst>
      <p:ext uri="{BB962C8B-B14F-4D97-AF65-F5344CB8AC3E}">
        <p14:creationId xmlns:p14="http://schemas.microsoft.com/office/powerpoint/2010/main" val="2872792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https://azure.microsoft.com/en-us/pricing/details/virtual-machines/#Windows</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2684417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article provides background information and considerations for using the Azure A8, A9, A10, and A11 instances, also known as </a:t>
            </a:r>
            <a:r>
              <a:rPr lang="en-US" sz="1200" b="0" i="1" kern="1200" dirty="0">
                <a:solidFill>
                  <a:schemeClr val="tx1"/>
                </a:solidFill>
                <a:effectLst/>
                <a:latin typeface="+mn-lt"/>
                <a:ea typeface="+mn-ea"/>
                <a:cs typeface="+mn-cs"/>
              </a:rPr>
              <a:t>compute-</a:t>
            </a:r>
            <a:r>
              <a:rPr lang="en-US" sz="1200" b="0" i="1" kern="1200" dirty="0" err="1">
                <a:solidFill>
                  <a:schemeClr val="tx1"/>
                </a:solidFill>
                <a:effectLst/>
                <a:latin typeface="+mn-lt"/>
                <a:ea typeface="+mn-ea"/>
                <a:cs typeface="+mn-cs"/>
              </a:rPr>
              <a:t>intensive</a:t>
            </a:r>
            <a:r>
              <a:rPr lang="en-US" sz="1200" b="0" i="0" kern="1200" dirty="0" err="1">
                <a:solidFill>
                  <a:schemeClr val="tx1"/>
                </a:solidFill>
                <a:effectLst/>
                <a:latin typeface="+mn-lt"/>
                <a:ea typeface="+mn-ea"/>
                <a:cs typeface="+mn-cs"/>
              </a:rPr>
              <a:t>instances</a:t>
            </a:r>
            <a:r>
              <a:rPr lang="en-US" sz="1200" b="0" i="0" kern="1200" dirty="0">
                <a:solidFill>
                  <a:schemeClr val="tx1"/>
                </a:solidFill>
                <a:effectLst/>
                <a:latin typeface="+mn-lt"/>
                <a:ea typeface="+mn-ea"/>
                <a:cs typeface="+mn-cs"/>
              </a:rPr>
              <a:t>. Key features of these instances include:</a:t>
            </a:r>
          </a:p>
          <a:p>
            <a:r>
              <a:rPr lang="en-US" sz="1200" b="1" i="0" kern="1200" dirty="0">
                <a:solidFill>
                  <a:schemeClr val="tx1"/>
                </a:solidFill>
                <a:effectLst/>
                <a:latin typeface="+mn-lt"/>
                <a:ea typeface="+mn-ea"/>
                <a:cs typeface="+mn-cs"/>
              </a:rPr>
              <a:t>High-performance hardware</a:t>
            </a:r>
            <a:r>
              <a:rPr lang="en-US" sz="1200" b="0" i="0" kern="1200" dirty="0">
                <a:solidFill>
                  <a:schemeClr val="tx1"/>
                </a:solidFill>
                <a:effectLst/>
                <a:latin typeface="+mn-lt"/>
                <a:ea typeface="+mn-ea"/>
                <a:cs typeface="+mn-cs"/>
              </a:rPr>
              <a:t> – The Azure datacenter hardware that runs these instances is designed and optimized for compute-intensive and network-intensive applications, including high-performance computing (HPC) cluster applications, modeling, and simulations.</a:t>
            </a:r>
          </a:p>
          <a:p>
            <a:r>
              <a:rPr lang="en-US" sz="1200" b="1" i="0" kern="1200" dirty="0">
                <a:solidFill>
                  <a:schemeClr val="tx1"/>
                </a:solidFill>
                <a:effectLst/>
                <a:latin typeface="+mn-lt"/>
                <a:ea typeface="+mn-ea"/>
                <a:cs typeface="+mn-cs"/>
              </a:rPr>
              <a:t>RDMA network connection for MPI applications</a:t>
            </a:r>
            <a:r>
              <a:rPr lang="en-US" sz="1200" b="0" i="0" kern="1200" dirty="0">
                <a:solidFill>
                  <a:schemeClr val="tx1"/>
                </a:solidFill>
                <a:effectLst/>
                <a:latin typeface="+mn-lt"/>
                <a:ea typeface="+mn-ea"/>
                <a:cs typeface="+mn-cs"/>
              </a:rPr>
              <a:t> – When configured with the necessary network drivers, the A8 and A9 instances can communicate with other A8 and A9 instances over a low-latency, high-throughput network in Azure that is based on remote direct memory access (RDMA) technology. This feature can boost the performance of applications that use supported Linux or Windows Message Passing Interface (MPI) implementations.</a:t>
            </a:r>
          </a:p>
          <a:p>
            <a:r>
              <a:rPr lang="en-US" sz="1200" b="1" i="0" kern="1200" dirty="0">
                <a:solidFill>
                  <a:schemeClr val="tx1"/>
                </a:solidFill>
                <a:effectLst/>
                <a:latin typeface="+mn-lt"/>
                <a:ea typeface="+mn-ea"/>
                <a:cs typeface="+mn-cs"/>
              </a:rPr>
              <a:t>Support for Linux and Windows HPC clusters</a:t>
            </a:r>
            <a:r>
              <a:rPr lang="en-US" sz="1200" b="0" i="0" kern="1200" dirty="0">
                <a:solidFill>
                  <a:schemeClr val="tx1"/>
                </a:solidFill>
                <a:effectLst/>
                <a:latin typeface="+mn-lt"/>
                <a:ea typeface="+mn-ea"/>
                <a:cs typeface="+mn-cs"/>
              </a:rPr>
              <a:t> – Deploy cluster management and job scheduling software on the A8, A9, A10, and A11 instances in Azure to create a stand-alone HPC cluster or to add capacity to an on-premises cluster. Like other Azure VM sizes, the A8, A9, A10, and A11 instances support standard or custom Windows Server and Linux operating system images or Azure Resource Manager templates in Azure VMs (IaaS), or Azure Guest OS releases in cloud services (PaaS, for Windows Server only).</a:t>
            </a:r>
          </a:p>
          <a:p>
            <a:r>
              <a:rPr lang="en-US" sz="1200" b="0" i="0" kern="1200" dirty="0">
                <a:solidFill>
                  <a:schemeClr val="tx1"/>
                </a:solidFill>
                <a:effectLst/>
                <a:latin typeface="+mn-lt"/>
                <a:ea typeface="+mn-ea"/>
                <a:cs typeface="+mn-cs"/>
              </a:rPr>
              <a:t>NOTE:</a:t>
            </a:r>
          </a:p>
          <a:p>
            <a:r>
              <a:rPr lang="en-US" sz="1200" b="0" i="0" kern="1200" dirty="0">
                <a:solidFill>
                  <a:schemeClr val="tx1"/>
                </a:solidFill>
                <a:effectLst/>
                <a:latin typeface="+mn-lt"/>
                <a:ea typeface="+mn-ea"/>
                <a:cs typeface="+mn-cs"/>
              </a:rPr>
              <a:t>A10 and A11 instances have the same performance optimizations and specifications as the A8 and A9 instances. However, they do not include access to the RDMA network in Azure. They are designed for HPC applications that do not require constant and low-latency communication between nodes, also known as parametric or embarrassingly parallel applications.</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514295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mn-ea"/>
                <a:cs typeface="+mn-cs"/>
              </a:rPr>
              <a:t>Dv2-series, a follow-on to the original D-series, features a more powerful CPU. The Dv2-series CPU is about 35% faster than the D-series CPU. It is based on the latest generation 2.4 GHz Intel Xeon® E5-2673 v3 (Haswell) processor, and with the Intel Turbo Boost Technology 2.0, can go up to 3.2 GHz. The Dv2-series has the same memory and disk configurations as the D-series.</a:t>
            </a:r>
            <a:endParaRPr lang="en-US" sz="1000"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181125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DS-series and GS-series VMs can use Premium Storage, which provides high-performance, low-latency storage for I/O intensive workloads. These VMs use solid-state drives (SSDs) to host a virtual machine’s disks and also provide a local SSD disk cache. Premium Storage is available in certain regions.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834306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The VMs just discussed are single instance VMs. You need to perform Installation and configuration in each VM you provision, making scaling up and down a manual process. VM Scale Sets are a group of identical VMs based on the same image that can be scaled based on a set of rules. This is comparable to the way Cloud Service Web Roles and Worker Roles work, but with some key difference.</a:t>
            </a:r>
          </a:p>
          <a:p>
            <a:pPr marL="228600" indent="-228600">
              <a:buFont typeface="Arial" panose="020B0604020202020204" pitchFamily="34" charset="0"/>
              <a:buAutoNum type="arabicPeriod"/>
            </a:pPr>
            <a:r>
              <a:rPr lang="en-US" baseline="0" dirty="0"/>
              <a:t>VM Scale Sets support both Windows and Linux.</a:t>
            </a:r>
          </a:p>
          <a:p>
            <a:pPr marL="228600" indent="-228600">
              <a:buFont typeface="Arial" panose="020B0604020202020204" pitchFamily="34" charset="0"/>
              <a:buAutoNum type="arabicPeriod"/>
            </a:pPr>
            <a:r>
              <a:rPr lang="en-US" baseline="0" dirty="0"/>
              <a:t>You can make use of persistent disks to store data on the VM, although auto scaling implies stateless environments.</a:t>
            </a:r>
          </a:p>
          <a:p>
            <a:pPr marL="228600" indent="-228600">
              <a:buFont typeface="Arial" panose="020B0604020202020204" pitchFamily="34" charset="0"/>
              <a:buAutoNum type="arabicPeriod"/>
            </a:pPr>
            <a:r>
              <a:rPr lang="en-US" baseline="0" dirty="0"/>
              <a:t>VMs are based on images and updates must be done in the image or with automation.</a:t>
            </a:r>
          </a:p>
          <a:p>
            <a:pPr marL="228600" indent="-228600">
              <a:buFont typeface="Arial" panose="020B0604020202020204" pitchFamily="34" charset="0"/>
              <a:buAutoNum type="arabicPeriod"/>
            </a:pPr>
            <a:endParaRPr lang="en-US" baseline="0" dirty="0"/>
          </a:p>
          <a:p>
            <a:pPr marL="0" indent="0">
              <a:buFont typeface="Arial" panose="020B0604020202020204" pitchFamily="34" charset="0"/>
              <a:buNone/>
            </a:pPr>
            <a:r>
              <a:rPr lang="en-US" baseline="0" dirty="0"/>
              <a:t>VM Scale Sets are ideal for clusters such as a farm of webservers, because the Scale Set automatically scales up and down as the load changes.</a:t>
            </a:r>
          </a:p>
          <a:p>
            <a:endParaRPr lang="en-US" dirty="0"/>
          </a:p>
        </p:txBody>
      </p:sp>
      <p:sp>
        <p:nvSpPr>
          <p:cNvPr id="4" name="Slide Number Placeholder 3"/>
          <p:cNvSpPr>
            <a:spLocks noGrp="1"/>
          </p:cNvSpPr>
          <p:nvPr>
            <p:ph type="sldNum" sz="quarter" idx="10"/>
          </p:nvPr>
        </p:nvSpPr>
        <p:spPr/>
        <p:txBody>
          <a:bodyPr/>
          <a:lstStyle/>
          <a:p>
            <a:fld id="{9775AD18-5B56-4775-A2E4-ECEF0ABB851C}" type="slidenum">
              <a:rPr lang="en-US" smtClean="0"/>
              <a:t>24</a:t>
            </a:fld>
            <a:endParaRPr lang="en-US"/>
          </a:p>
        </p:txBody>
      </p:sp>
    </p:spTree>
    <p:extLst>
      <p:ext uri="{BB962C8B-B14F-4D97-AF65-F5344CB8AC3E}">
        <p14:creationId xmlns:p14="http://schemas.microsoft.com/office/powerpoint/2010/main" val="214317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32958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Application load balancing enables IT administrators and developers to create routing rules for network traffic based on HTTP.</a:t>
            </a:r>
          </a:p>
          <a:p>
            <a:r>
              <a:rPr lang="en-US" sz="900" b="0" i="0" kern="1200" dirty="0">
                <a:solidFill>
                  <a:schemeClr val="tx1"/>
                </a:solidFill>
                <a:effectLst/>
                <a:latin typeface="Segoe UI Light" pitchFamily="34" charset="0"/>
                <a:ea typeface="+mn-ea"/>
                <a:cs typeface="+mn-cs"/>
              </a:rPr>
              <a:t>Application Gateway currently supports layer 7 application delivery for the following:</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HTTP load balancing</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Cookie based session affinity</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SSL offload</a:t>
            </a:r>
          </a:p>
          <a:p>
            <a:r>
              <a:rPr lang="en-US" sz="900" b="1" i="0" kern="1200" dirty="0">
                <a:solidFill>
                  <a:schemeClr val="tx1"/>
                </a:solidFill>
                <a:effectLst/>
                <a:latin typeface="Segoe UI Light" pitchFamily="34" charset="0"/>
                <a:ea typeface="+mn-ea"/>
                <a:cs typeface="+mn-cs"/>
              </a:rPr>
              <a:t>HTTP layer 7 load balancing:</a:t>
            </a:r>
          </a:p>
          <a:p>
            <a:r>
              <a:rPr lang="en-US" sz="900" b="0" i="0" kern="1200" dirty="0">
                <a:solidFill>
                  <a:schemeClr val="tx1"/>
                </a:solidFill>
                <a:effectLst/>
                <a:latin typeface="Segoe UI Light" pitchFamily="34" charset="0"/>
                <a:ea typeface="+mn-ea"/>
                <a:cs typeface="+mn-cs"/>
              </a:rPr>
              <a:t>Azure provides layer 4 load balancing via Azure load balancer working at the transport level (TCP/UDP) and having all incoming network traffic being load balanced to the Application Gateway service. The Application Gateway then will apply the routing rules to HTTP traffic, providing level 7 (HTTP) load balancing. When you create an application gateway, an endpoint (VIP) will be associated and used as public IP for ingress network traffic.</a:t>
            </a:r>
          </a:p>
          <a:p>
            <a:endParaRPr lang="en-US" dirty="0"/>
          </a:p>
          <a:p>
            <a:r>
              <a:rPr lang="en-US" sz="900" b="0" i="0" kern="1200" dirty="0">
                <a:solidFill>
                  <a:schemeClr val="tx1"/>
                </a:solidFill>
                <a:effectLst/>
                <a:latin typeface="Segoe UI Light" pitchFamily="34" charset="0"/>
                <a:ea typeface="+mn-ea"/>
                <a:cs typeface="+mn-cs"/>
              </a:rPr>
              <a:t>HTTP layer 7 load balancing is useful for: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Applications that require requests from the same user/client session to reach the same back-end VM. Examples of this would be shopping cart apps and web mail servers.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Applications that want to free web server farms from SSL termination overhead.</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Applications, such as CDN, that require multiple HTTP requests on the same long-running TCP connection to be routed/load balanced to different backend servers.</a:t>
            </a:r>
          </a:p>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4/16/2016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204980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3755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you see “containers” you probably think of Docker.  For good reason, Docker has essentially defined the container market.  To understand what Docker is let’s start by looking at Containers.</a:t>
            </a:r>
          </a:p>
          <a:p>
            <a:endParaRPr lang="en-US" baseline="0" dirty="0"/>
          </a:p>
          <a:p>
            <a:r>
              <a:rPr lang="en-US" baseline="0" dirty="0"/>
              <a:t>Containers are an </a:t>
            </a:r>
            <a:r>
              <a:rPr lang="en-US" b="1" baseline="0" dirty="0"/>
              <a:t>isolated environment and isolated collection of resources that an application runs in</a:t>
            </a:r>
            <a:r>
              <a:rPr lang="en-US" baseline="0" dirty="0"/>
              <a:t>.  The resources are all the dependencies (DLL’s, configuration, etc.) that the application needs.  </a:t>
            </a:r>
            <a:r>
              <a:rPr lang="en-US" b="1" baseline="0" dirty="0"/>
              <a:t>Everything the application needs to run is in the container </a:t>
            </a:r>
            <a:r>
              <a:rPr lang="en-US" baseline="0" dirty="0"/>
              <a:t>and it </a:t>
            </a:r>
            <a:r>
              <a:rPr lang="en-US" b="1" baseline="0" dirty="0"/>
              <a:t>sees nothing on the host OS </a:t>
            </a:r>
            <a:r>
              <a:rPr lang="en-US" baseline="0" dirty="0"/>
              <a:t>it is running on (except maybe an internet connection).  </a:t>
            </a:r>
            <a:r>
              <a:rPr lang="en-US" b="1" baseline="0" dirty="0"/>
              <a:t>Containers are therefore a unit of deployment.</a:t>
            </a:r>
          </a:p>
          <a:p>
            <a:endParaRPr lang="en-US" b="1" baseline="0" dirty="0"/>
          </a:p>
          <a:p>
            <a:r>
              <a:rPr lang="en-US" baseline="0" dirty="0"/>
              <a:t>&lt;click&gt;</a:t>
            </a:r>
          </a:p>
          <a:p>
            <a:r>
              <a:rPr lang="en-US" baseline="0" dirty="0"/>
              <a:t>A key benefit of containers is that they </a:t>
            </a:r>
            <a:r>
              <a:rPr lang="en-US" b="1" baseline="0" dirty="0"/>
              <a:t>can startup almost instantly</a:t>
            </a:r>
            <a:r>
              <a:rPr lang="en-US" baseline="0" dirty="0"/>
              <a:t>.  The notion of “booting up” a guest OS doesn’t exist.  The container just runs on top of the host OS.  As a result, containers can startup almost instantly as compared to the startup period of a VM.  And </a:t>
            </a:r>
            <a:r>
              <a:rPr lang="en-US" b="1" baseline="0" dirty="0"/>
              <a:t>because everything is contained in this container, containers are easily repeatable and extremely reliable from one environment to the next</a:t>
            </a:r>
            <a:r>
              <a:rPr lang="en-US" baseline="0" dirty="0"/>
              <a:t>.  For example, I can run a container on my local dev box and have high confidence it will run the same when deployed to another machine, such as a VM running in Azure.</a:t>
            </a:r>
          </a:p>
          <a:p>
            <a:endParaRPr lang="en-US" baseline="0" dirty="0"/>
          </a:p>
          <a:p>
            <a:r>
              <a:rPr lang="en-US" baseline="0" dirty="0"/>
              <a:t>&lt;Click&gt;</a:t>
            </a:r>
          </a:p>
          <a:p>
            <a:r>
              <a:rPr lang="en-US" baseline="0" dirty="0"/>
              <a:t>As you can probably imagine, containers are extremely popular in dev/test scenarios.  They are also great for micro-services.</a:t>
            </a:r>
          </a:p>
          <a:p>
            <a:endParaRPr lang="en-US" baseline="0" dirty="0"/>
          </a:p>
          <a:p>
            <a:r>
              <a:rPr lang="en-US" baseline="0" dirty="0"/>
              <a:t>&lt;click&gt;</a:t>
            </a:r>
          </a:p>
          <a:p>
            <a:r>
              <a:rPr lang="en-US" baseline="0" dirty="0"/>
              <a:t>To put a visual behind this, consider the architecture for a typical virtual machine.  You have a physical server, hyper-visor and host OS.  Then, each VM has it’s own guest OS that can be configured with applications and application frameworks.  This is what you saw earlier in the presentation.</a:t>
            </a:r>
          </a:p>
          <a:p>
            <a:endParaRPr lang="en-US" baseline="0" dirty="0"/>
          </a:p>
          <a:p>
            <a:r>
              <a:rPr lang="en-US" baseline="0" dirty="0"/>
              <a:t>&lt;click&gt;</a:t>
            </a:r>
          </a:p>
          <a:p>
            <a:r>
              <a:rPr lang="en-US" baseline="0" dirty="0"/>
              <a:t>Now consider how a container is different.  Physical Server with a host OS. However, notice there is not a guest OS.  The container is essentially the application and it’s dependencies.  Also notice that the app frameworks used by application A and application B are shared in this model.  This is how instant startup is achieved.</a:t>
            </a:r>
          </a:p>
          <a:p>
            <a:endParaRPr lang="en-US" baseline="0" dirty="0"/>
          </a:p>
          <a:p>
            <a:r>
              <a:rPr lang="en-US" baseline="0" dirty="0"/>
              <a:t>Note that there are more instances of the same App running on the physical server. This underlines that a container is a scale unit besides being an isolation mechanism. In a production development you would use a cluster of hosts, and have containers spread of the hosts.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99548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has also</a:t>
            </a:r>
            <a:r>
              <a:rPr lang="en-US" baseline="0" dirty="0"/>
              <a:t> pretty-much defined the container ecosystem (de-facto standard).  It provides the means for deploying these containers and resources onto a machine by developing a Docker API that drives these activities.</a:t>
            </a:r>
          </a:p>
          <a:p>
            <a:endParaRPr lang="en-US" baseline="0" dirty="0"/>
          </a:p>
          <a:p>
            <a:r>
              <a:rPr lang="en-US" baseline="0" dirty="0"/>
              <a:t>The container runtime traditionally only ran on Linux VM’s.  However, today, Windows Server 2016 provides a new “Container Role” (similar to other roles like AD, File Server, etc.) that you can configure on Windows.  This provides the same abilities to create and manage containers that exists on Linux.</a:t>
            </a:r>
          </a:p>
          <a:p>
            <a:endParaRPr lang="en-US" baseline="0" dirty="0"/>
          </a:p>
          <a:p>
            <a:r>
              <a:rPr lang="en-US" baseline="0" dirty="0"/>
              <a:t>&lt;Click&gt;</a:t>
            </a:r>
          </a:p>
          <a:p>
            <a:r>
              <a:rPr lang="en-US" baseline="0" dirty="0"/>
              <a:t>Docker has also become the standard for defining what a container image looks like.  The file format, the manifest that goes into the container, and how image dependencies are configured.  And Windows and .NET are perfectly valid candidates for a Docker image.</a:t>
            </a:r>
          </a:p>
          <a:p>
            <a:endParaRPr lang="en-US" baseline="0" dirty="0"/>
          </a:p>
          <a:p>
            <a:r>
              <a:rPr lang="en-US" baseline="0" dirty="0"/>
              <a:t>&lt;Click&gt;</a:t>
            </a:r>
          </a:p>
          <a:p>
            <a:r>
              <a:rPr lang="en-US" baseline="0" dirty="0"/>
              <a:t>Docker has become the standard place for people to publish their images.  Docker Hub is a public “trusted repository” where you can find literally thousands of Docker images such as Apache, MySQL, and even .NET.  </a:t>
            </a:r>
          </a:p>
          <a:p>
            <a:endParaRPr lang="en-US" baseline="0" dirty="0"/>
          </a:p>
          <a:p>
            <a:r>
              <a:rPr lang="en-US" baseline="0" dirty="0"/>
              <a:t>Microsoft Azure embraces this container technology and has integrated it directly into the platform.</a:t>
            </a:r>
          </a:p>
          <a:p>
            <a:endParaRPr lang="en-US" baseline="0" dirty="0"/>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28957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a:t>
            </a:r>
            <a:r>
              <a:rPr lang="en-US" altLang="zh-CN" dirty="0"/>
              <a:t>Provisioning VM</a:t>
            </a:r>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A Windows Server 2012 is already provisioned.</a:t>
            </a:r>
          </a:p>
          <a:p>
            <a:endParaRPr lang="en-US" altLang="zh-CN" dirty="0"/>
          </a:p>
          <a:p>
            <a:r>
              <a:rPr lang="en-US" altLang="zh-CN" b="1" dirty="0"/>
              <a:t>Steps:</a:t>
            </a:r>
          </a:p>
          <a:p>
            <a:pPr marL="228600" indent="-228600">
              <a:buFont typeface="+mj-lt"/>
              <a:buAutoNum type="arabicPeriod"/>
            </a:pPr>
            <a:r>
              <a:rPr lang="en-US" dirty="0"/>
              <a:t>Open</a:t>
            </a:r>
            <a:r>
              <a:rPr lang="en-US" baseline="0" dirty="0"/>
              <a:t> Ibiza portal and click the </a:t>
            </a:r>
            <a:r>
              <a:rPr lang="en-US" b="1" baseline="0" dirty="0"/>
              <a:t>NEW</a:t>
            </a:r>
            <a:r>
              <a:rPr lang="en-US" baseline="0" dirty="0"/>
              <a:t> button at the lower-left corner.</a:t>
            </a:r>
          </a:p>
          <a:p>
            <a:pPr marL="228600" indent="-228600">
              <a:buFont typeface="+mj-lt"/>
              <a:buAutoNum type="arabicPeriod"/>
            </a:pPr>
            <a:r>
              <a:rPr lang="en-US" baseline="0" dirty="0"/>
              <a:t>Show the short list of resources. Explain that I can directly create popular resources here such as a Windows Server 2012.</a:t>
            </a:r>
          </a:p>
          <a:p>
            <a:pPr marL="228600" indent="-228600">
              <a:buFont typeface="+mj-lt"/>
              <a:buAutoNum type="arabicPeriod"/>
            </a:pPr>
            <a:r>
              <a:rPr lang="en-US" baseline="0" dirty="0"/>
              <a:t>Click on the </a:t>
            </a:r>
            <a:r>
              <a:rPr lang="en-US" b="1" baseline="0" dirty="0"/>
              <a:t>Everything</a:t>
            </a:r>
            <a:r>
              <a:rPr lang="en-US" baseline="0" dirty="0"/>
              <a:t> link.</a:t>
            </a:r>
          </a:p>
          <a:p>
            <a:pPr marL="228600" indent="-228600">
              <a:buFont typeface="+mj-lt"/>
              <a:buAutoNum type="arabicPeriod"/>
            </a:pPr>
            <a:r>
              <a:rPr lang="en-US" baseline="0" dirty="0"/>
              <a:t>In </a:t>
            </a:r>
            <a:r>
              <a:rPr lang="en-US" b="1" baseline="0" dirty="0"/>
              <a:t>Gallery</a:t>
            </a:r>
            <a:r>
              <a:rPr lang="en-US" baseline="0" dirty="0"/>
              <a:t> blade, open the </a:t>
            </a:r>
            <a:r>
              <a:rPr lang="en-US" b="1" baseline="0" dirty="0"/>
              <a:t>Virtual machines </a:t>
            </a:r>
            <a:r>
              <a:rPr lang="en-US" baseline="0" dirty="0"/>
              <a:t>category.</a:t>
            </a:r>
          </a:p>
          <a:p>
            <a:pPr marL="228600" indent="-228600">
              <a:buFont typeface="+mj-lt"/>
              <a:buAutoNum type="arabicPeriod"/>
            </a:pPr>
            <a:r>
              <a:rPr lang="en-US" baseline="0" dirty="0"/>
              <a:t>Scroll down the view and show images of different types (refer back to slide 9).</a:t>
            </a:r>
          </a:p>
          <a:p>
            <a:pPr marL="228600" indent="-228600">
              <a:buFont typeface="+mj-lt"/>
              <a:buAutoNum type="arabicPeriod"/>
            </a:pPr>
            <a:r>
              <a:rPr lang="en-US" baseline="0" dirty="0"/>
              <a:t>Click on </a:t>
            </a:r>
            <a:r>
              <a:rPr lang="en-US" b="1" baseline="0" dirty="0"/>
              <a:t>Windows Server 2012 R2</a:t>
            </a:r>
            <a:r>
              <a:rPr lang="en-US" baseline="0" dirty="0"/>
              <a:t>, and then click the </a:t>
            </a:r>
            <a:r>
              <a:rPr lang="en-US" b="1" baseline="0" dirty="0"/>
              <a:t>Create</a:t>
            </a:r>
            <a:r>
              <a:rPr lang="en-US" baseline="0" dirty="0"/>
              <a:t> button in the overview blade. For non-Microsoft focused audience, consider to pick a Linux image instead.</a:t>
            </a:r>
          </a:p>
          <a:p>
            <a:pPr marL="228600" indent="-228600">
              <a:buFont typeface="+mj-lt"/>
              <a:buAutoNum type="arabicPeriod"/>
            </a:pPr>
            <a:r>
              <a:rPr lang="en-US" baseline="0" dirty="0"/>
              <a:t>Fill in the </a:t>
            </a:r>
            <a:r>
              <a:rPr lang="en-US" b="1" i="1" baseline="0" dirty="0"/>
              <a:t>Create VM </a:t>
            </a:r>
            <a:r>
              <a:rPr lang="en-US" baseline="0" dirty="0"/>
              <a:t>form and click on the </a:t>
            </a:r>
            <a:r>
              <a:rPr lang="en-US" b="1" baseline="0" dirty="0"/>
              <a:t>Create</a:t>
            </a:r>
            <a:r>
              <a:rPr lang="en-US" baseline="0" dirty="0"/>
              <a:t> button to provision the VM. Explain this will take a few minutes.</a:t>
            </a:r>
          </a:p>
          <a:p>
            <a:pPr marL="228600" indent="-228600">
              <a:buFont typeface="+mj-lt"/>
              <a:buAutoNum type="arabicPeriod" startAt="8"/>
            </a:pPr>
            <a:r>
              <a:rPr lang="en-US" dirty="0"/>
              <a:t>Open the already provisioned VM.</a:t>
            </a:r>
          </a:p>
          <a:p>
            <a:pPr marL="228600" indent="-228600">
              <a:buFont typeface="+mj-lt"/>
              <a:buAutoNum type="arabicPeriod" startAt="8"/>
            </a:pPr>
            <a:r>
              <a:rPr lang="en-US" dirty="0"/>
              <a:t>Scroll</a:t>
            </a:r>
            <a:r>
              <a:rPr lang="en-US" baseline="0" dirty="0"/>
              <a:t> down the blade to show various of information available on the blade.</a:t>
            </a:r>
          </a:p>
          <a:p>
            <a:pPr marL="228600" indent="-228600">
              <a:buFont typeface="+mj-lt"/>
              <a:buAutoNum type="arabicPeriod" startAt="8"/>
            </a:pPr>
            <a:r>
              <a:rPr lang="en-US" baseline="0" dirty="0"/>
              <a:t>Click on the </a:t>
            </a:r>
            <a:r>
              <a:rPr lang="en-US" b="1" baseline="0" dirty="0"/>
              <a:t>Extensions</a:t>
            </a:r>
            <a:r>
              <a:rPr lang="en-US" baseline="0" dirty="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a:t>On the </a:t>
            </a:r>
            <a:r>
              <a:rPr lang="en-US" b="1" i="1" baseline="0" dirty="0"/>
              <a:t>Extensions</a:t>
            </a:r>
            <a:r>
              <a:rPr lang="en-US" baseline="0" dirty="0"/>
              <a:t> blade, click on the </a:t>
            </a:r>
            <a:r>
              <a:rPr lang="en-US" b="1" baseline="0" dirty="0"/>
              <a:t>ADD</a:t>
            </a:r>
            <a:r>
              <a:rPr lang="en-US" baseline="0" dirty="0"/>
              <a:t> icon to bring up the extension list. Introduce that VM extensions are </a:t>
            </a:r>
            <a:r>
              <a:rPr lang="en-US" sz="1200" dirty="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a:t>Switch to slides to continue with VM extension introduction. </a:t>
            </a:r>
          </a:p>
          <a:p>
            <a:pPr marL="228600" indent="-228600">
              <a:buFont typeface="+mj-lt"/>
              <a:buAutoNum type="arabicPeriod" startAt="8"/>
            </a:pPr>
            <a:endParaRPr lang="en-US" baseline="0" dirty="0"/>
          </a:p>
          <a:p>
            <a:pPr marL="228600" indent="-228600">
              <a:buFont typeface="+mj-lt"/>
              <a:buAutoNum type="arabicPeriod" startAt="8"/>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2302952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 the</a:t>
            </a:r>
            <a:r>
              <a:rPr lang="en-US" baseline="0" dirty="0"/>
              <a:t> benefits of image mobility </a:t>
            </a:r>
          </a:p>
          <a:p>
            <a:endParaRPr lang="en-US" baseline="0" dirty="0"/>
          </a:p>
          <a:p>
            <a:r>
              <a:rPr lang="en-US" b="1" baseline="0" dirty="0"/>
              <a:t>Notes:</a:t>
            </a:r>
            <a:endParaRPr lang="en-US" b="1" dirty="0"/>
          </a:p>
          <a:p>
            <a:r>
              <a:rPr lang="en-US" dirty="0"/>
              <a:t>One of the key benefits of IaaS is flexibility and control. The</a:t>
            </a:r>
            <a:r>
              <a:rPr lang="en-US" baseline="0" dirty="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31</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Introduce VM extensions.</a:t>
            </a:r>
            <a:endParaRPr lang="en-US" baseline="0" dirty="0"/>
          </a:p>
          <a:p>
            <a:endParaRPr lang="en-US" baseline="0" dirty="0"/>
          </a:p>
          <a:p>
            <a:r>
              <a:rPr lang="en-US" b="1" baseline="0" dirty="0"/>
              <a:t>Speaker Notes:</a:t>
            </a:r>
            <a:endParaRPr lang="en-US" b="1" dirty="0"/>
          </a:p>
          <a:p>
            <a:pPr marL="228600" indent="-228600">
              <a:buFont typeface="Arial" panose="020B0604020202020204" pitchFamily="34" charset="0"/>
              <a:buChar char="•"/>
            </a:pPr>
            <a:r>
              <a:rPr lang="en-US" dirty="0"/>
              <a:t>No matter how big the image gallery is, your projects may have specific needs that can’t be satisfied</a:t>
            </a:r>
            <a:r>
              <a:rPr lang="en-US" baseline="0" dirty="0"/>
              <a:t> by standard images.</a:t>
            </a:r>
          </a:p>
          <a:p>
            <a:pPr marL="228600" indent="-228600">
              <a:buFont typeface="Arial" panose="020B0604020202020204" pitchFamily="34" charset="0"/>
              <a:buChar char="•"/>
            </a:pPr>
            <a:r>
              <a:rPr lang="en-US" baseline="0" dirty="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a:t>Point out some of existing extensions:</a:t>
            </a:r>
          </a:p>
          <a:p>
            <a:pPr marL="685800" lvl="1" indent="-228600">
              <a:buFont typeface="Arial" panose="020B0604020202020204" pitchFamily="34" charset="0"/>
              <a:buChar char="•"/>
            </a:pPr>
            <a:r>
              <a:rPr lang="en-US" baseline="0" dirty="0"/>
              <a:t>Custom Script Extension, which allows you to download and execute PowerShell scripts.</a:t>
            </a:r>
          </a:p>
          <a:p>
            <a:pPr marL="685800" lvl="1" indent="-228600">
              <a:buFont typeface="Arial" panose="020B0604020202020204" pitchFamily="34" charset="0"/>
              <a:buChar char="•"/>
            </a:pPr>
            <a:r>
              <a:rPr lang="en-US" baseline="0" dirty="0"/>
              <a:t>Chef Extension and Puppet Extension for automated management at scale.</a:t>
            </a:r>
          </a:p>
          <a:p>
            <a:pPr marL="685800" lvl="1" indent="-228600">
              <a:buFont typeface="Arial" panose="020B0604020202020204" pitchFamily="34" charset="0"/>
              <a:buChar char="•"/>
            </a:pPr>
            <a:r>
              <a:rPr lang="en-US" baseline="0" dirty="0"/>
              <a:t>Symantec Endpoint Protection etc. for protection.</a:t>
            </a:r>
          </a:p>
          <a:p>
            <a:pPr marL="685800" lvl="1" indent="-228600">
              <a:buFont typeface="Arial" panose="020B0604020202020204" pitchFamily="34" charset="0"/>
              <a:buChar char="•"/>
            </a:pPr>
            <a:r>
              <a:rPr lang="en-US" baseline="0" dirty="0" err="1"/>
              <a:t>Docker</a:t>
            </a:r>
            <a:r>
              <a:rPr lang="en-US" baseline="0" dirty="0"/>
              <a:t> (Linux only).</a:t>
            </a:r>
          </a:p>
          <a:p>
            <a:pPr marL="685800" lvl="1" indent="-228600">
              <a:buFont typeface="Arial" panose="020B0604020202020204" pitchFamily="34" charset="0"/>
              <a:buChar char="•"/>
            </a:pPr>
            <a:r>
              <a:rPr lang="en-US" baseline="0" dirty="0"/>
              <a:t>Visual Studio Remote Debugger.</a:t>
            </a:r>
          </a:p>
          <a:p>
            <a:pPr marL="228600" indent="-228600">
              <a:buFont typeface="Arial" panose="020B0604020202020204" pitchFamily="34" charset="0"/>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VM</a:t>
            </a:r>
            <a:r>
              <a:rPr lang="en-US" baseline="0" dirty="0"/>
              <a:t> Extension</a:t>
            </a:r>
            <a:endParaRPr lang="en-US" altLang="zh-CN" dirty="0"/>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Azure PowerShell v0.8 or higher has been installed and configured.</a:t>
            </a:r>
          </a:p>
          <a:p>
            <a:pPr marL="171450" indent="-171450">
              <a:buFont typeface="Arial" panose="020B0604020202020204" pitchFamily="34" charset="0"/>
              <a:buChar char="•"/>
            </a:pPr>
            <a:r>
              <a:rPr lang="en-US" altLang="zh-CN" baseline="0" dirty="0"/>
              <a:t>Desired Azure subscription has already been selected. </a:t>
            </a:r>
          </a:p>
          <a:p>
            <a:pPr marL="171450" indent="-171450">
              <a:buFont typeface="Arial" panose="020B0604020202020204" pitchFamily="34" charset="0"/>
              <a:buChar char="•"/>
            </a:pPr>
            <a:r>
              <a:rPr lang="en-US" altLang="zh-CN" baseline="0" dirty="0"/>
              <a:t>A storage account has been provisioned under the same Azure subscription.</a:t>
            </a:r>
          </a:p>
          <a:p>
            <a:pPr marL="171450" indent="-171450">
              <a:buFont typeface="Arial" panose="020B0604020202020204" pitchFamily="34" charset="0"/>
              <a:buChar char="•"/>
            </a:pPr>
            <a:r>
              <a:rPr lang="en-US" altLang="zh-CN" baseline="0" dirty="0"/>
              <a:t>A </a:t>
            </a:r>
            <a:r>
              <a:rPr lang="en-US" altLang="zh-CN" b="1" baseline="0" dirty="0"/>
              <a:t>scripts </a:t>
            </a:r>
            <a:r>
              <a:rPr lang="en-US" altLang="zh-CN" b="0" baseline="0" dirty="0"/>
              <a:t>container has been created under the storage account with public read access.</a:t>
            </a:r>
          </a:p>
          <a:p>
            <a:pPr marL="171450" indent="-171450">
              <a:buFont typeface="Arial" panose="020B0604020202020204" pitchFamily="34" charset="0"/>
              <a:buChar char="•"/>
            </a:pPr>
            <a:r>
              <a:rPr lang="en-US" altLang="zh-CN" b="0" baseline="0" dirty="0"/>
              <a:t>A </a:t>
            </a:r>
            <a:r>
              <a:rPr lang="en-US" altLang="zh-CN" b="1" baseline="0" dirty="0"/>
              <a:t>helloworld.ps1</a:t>
            </a:r>
            <a:r>
              <a:rPr lang="en-US" altLang="zh-CN" b="0" baseline="0" dirty="0"/>
              <a:t> PowerShell script has been uploaded to the container. The content of the script is a single line: </a:t>
            </a:r>
            <a:r>
              <a:rPr lang="en-US" altLang="zh-CN" b="1" baseline="0" dirty="0"/>
              <a:t>write-output “Hello World!”</a:t>
            </a:r>
          </a:p>
          <a:p>
            <a:pPr marL="171450" indent="-171450">
              <a:buFont typeface="Arial" panose="020B0604020202020204" pitchFamily="34" charset="0"/>
              <a:buChar char="•"/>
            </a:pPr>
            <a:r>
              <a:rPr lang="en-US" altLang="zh-CN" baseline="0" dirty="0"/>
              <a:t>PowerShell environment has been set with large font for easy reading.</a:t>
            </a:r>
          </a:p>
          <a:p>
            <a:pPr marL="171450" indent="-171450">
              <a:buFont typeface="Arial" panose="020B0604020202020204" pitchFamily="34" charset="0"/>
              <a:buChar char="•"/>
            </a:pPr>
            <a:r>
              <a:rPr lang="en-US" altLang="zh-CN" baseline="0" dirty="0"/>
              <a:t>A Windows Server 2012 VM has been provisioned.</a:t>
            </a:r>
          </a:p>
          <a:p>
            <a:pPr marL="0" indent="0">
              <a:buFont typeface="Arial" panose="020B0604020202020204" pitchFamily="34" charset="0"/>
              <a:buNone/>
            </a:pPr>
            <a:endParaRPr lang="en-US" altLang="zh-CN" dirty="0"/>
          </a:p>
          <a:p>
            <a:r>
              <a:rPr lang="en-US" altLang="zh-CN" b="1" dirty="0"/>
              <a:t>Steps:</a:t>
            </a:r>
          </a:p>
          <a:p>
            <a:pPr marL="228600" indent="-228600">
              <a:buFont typeface="+mj-lt"/>
              <a:buAutoNum type="arabicPeriod"/>
            </a:pPr>
            <a:r>
              <a:rPr lang="en-US" altLang="zh-CN" b="0" dirty="0"/>
              <a:t>In</a:t>
            </a:r>
            <a:r>
              <a:rPr lang="en-US" altLang="zh-CN" b="0" baseline="0" dirty="0"/>
              <a:t> Azure PowerShell, issue command: </a:t>
            </a:r>
            <a:r>
              <a:rPr lang="en-US" altLang="zh-CN" b="1" baseline="0" dirty="0">
                <a:latin typeface="Courier New" panose="02070309020205020404" pitchFamily="49" charset="0"/>
                <a:cs typeface="Courier New" panose="02070309020205020404" pitchFamily="49" charset="0"/>
              </a:rPr>
              <a:t>Get-</a:t>
            </a:r>
            <a:r>
              <a:rPr lang="en-US" altLang="zh-CN" b="1" baseline="0" dirty="0" err="1">
                <a:latin typeface="Courier New" panose="02070309020205020404" pitchFamily="49" charset="0"/>
                <a:cs typeface="Courier New" panose="02070309020205020404" pitchFamily="49" charset="0"/>
              </a:rPr>
              <a:t>AzureVMAvailableExtension</a:t>
            </a:r>
            <a:r>
              <a:rPr lang="en-US" altLang="zh-CN" b="1" baseline="0" dirty="0">
                <a:latin typeface="Courier New" panose="02070309020205020404" pitchFamily="49" charset="0"/>
                <a:cs typeface="Courier New" panose="02070309020205020404" pitchFamily="49" charset="0"/>
              </a:rPr>
              <a:t> | Format-Table -Property </a:t>
            </a:r>
            <a:r>
              <a:rPr lang="en-US" altLang="zh-CN" b="1" baseline="0" dirty="0" err="1">
                <a:latin typeface="Courier New" panose="02070309020205020404" pitchFamily="49" charset="0"/>
                <a:cs typeface="Courier New" panose="02070309020205020404" pitchFamily="49" charset="0"/>
              </a:rPr>
              <a:t>ExtensionName</a:t>
            </a:r>
            <a:r>
              <a:rPr lang="en-US" altLang="zh-CN" b="1" baseline="0" dirty="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a:t>The above </a:t>
            </a:r>
            <a:r>
              <a:rPr lang="en-US" altLang="zh-CN" b="0" baseline="0" dirty="0" err="1"/>
              <a:t>cmdlet</a:t>
            </a:r>
            <a:r>
              <a:rPr lang="en-US" altLang="zh-CN" b="0" baseline="0" dirty="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a:t>Issue the following </a:t>
            </a:r>
            <a:r>
              <a:rPr lang="en-US" altLang="zh-CN" b="0" baseline="0" dirty="0" err="1"/>
              <a:t>cmdlets</a:t>
            </a:r>
            <a:r>
              <a:rPr lang="en-US" altLang="zh-CN" b="0" baseline="0" dirty="0"/>
              <a:t> to get a reference to the virtual machine instance:</a:t>
            </a:r>
          </a:p>
          <a:p>
            <a:pPr marL="0" indent="0">
              <a:buFont typeface="+mj-lt"/>
              <a:buNone/>
            </a:pPr>
            <a:r>
              <a:rPr lang="en-US" altLang="zh-CN" b="1" baseline="0" dirty="0"/>
              <a:t>      $</a:t>
            </a:r>
            <a:r>
              <a:rPr lang="en-US" altLang="zh-CN" b="1" baseline="0" dirty="0" err="1"/>
              <a:t>serviceName</a:t>
            </a:r>
            <a:r>
              <a:rPr lang="en-US" altLang="zh-CN" b="1" baseline="0" dirty="0"/>
              <a:t> = “[cloud service that hosts the VM]”</a:t>
            </a:r>
          </a:p>
          <a:p>
            <a:pPr marL="0" indent="0">
              <a:buFont typeface="+mj-lt"/>
              <a:buNone/>
            </a:pPr>
            <a:r>
              <a:rPr lang="en-US" altLang="zh-CN" b="1" baseline="0" dirty="0"/>
              <a:t>      $</a:t>
            </a:r>
            <a:r>
              <a:rPr lang="en-US" altLang="zh-CN" b="1" baseline="0" dirty="0" err="1"/>
              <a:t>vmName</a:t>
            </a:r>
            <a:r>
              <a:rPr lang="en-US" altLang="zh-CN" b="1" baseline="0" dirty="0"/>
              <a:t> = “[name of the VM]”</a:t>
            </a:r>
          </a:p>
          <a:p>
            <a:pPr marL="0" indent="0">
              <a:buFont typeface="+mj-lt"/>
              <a:buNone/>
            </a:pPr>
            <a:r>
              <a:rPr lang="en-US" altLang="zh-CN" b="1" baseline="0" dirty="0"/>
              <a:t>      $</a:t>
            </a:r>
            <a:r>
              <a:rPr lang="en-US" altLang="zh-CN" b="1" baseline="0" dirty="0" err="1"/>
              <a:t>vm</a:t>
            </a:r>
            <a:r>
              <a:rPr lang="en-US" altLang="zh-CN" b="1" baseline="0" dirty="0"/>
              <a:t>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228600" indent="-228600">
              <a:buFont typeface="+mj-lt"/>
              <a:buAutoNum type="arabicPeriod" startAt="4"/>
            </a:pPr>
            <a:r>
              <a:rPr lang="en-US" altLang="zh-CN" b="0" baseline="0" dirty="0"/>
              <a:t>Next, issue command </a:t>
            </a:r>
            <a:r>
              <a:rPr lang="en-US" altLang="zh-CN" b="1" baseline="0" dirty="0"/>
              <a:t>Get-</a:t>
            </a:r>
            <a:r>
              <a:rPr lang="en-US" altLang="zh-CN" b="1" baseline="0" dirty="0" err="1"/>
              <a:t>AzureVMExtension</a:t>
            </a:r>
            <a:r>
              <a:rPr lang="en-US" altLang="zh-CN" b="1" baseline="0" dirty="0"/>
              <a:t> –VM $</a:t>
            </a:r>
            <a:r>
              <a:rPr lang="en-US" altLang="zh-CN" b="1" baseline="0" dirty="0" err="1"/>
              <a:t>vm</a:t>
            </a:r>
            <a:r>
              <a:rPr lang="en-US" altLang="zh-CN" b="0" baseline="0" dirty="0"/>
              <a:t>. This lists VM extensions that are currently installed on the VM.</a:t>
            </a:r>
          </a:p>
          <a:p>
            <a:pPr marL="228600" indent="-228600">
              <a:buFont typeface="+mj-lt"/>
              <a:buAutoNum type="arabicPeriod" startAt="4"/>
            </a:pPr>
            <a:r>
              <a:rPr lang="en-US" altLang="zh-CN" b="0" baseline="0" dirty="0"/>
              <a:t>Use the following </a:t>
            </a:r>
            <a:r>
              <a:rPr lang="en-US" altLang="zh-CN" b="0" baseline="0" dirty="0" err="1"/>
              <a:t>cmdlet</a:t>
            </a:r>
            <a:r>
              <a:rPr lang="en-US" altLang="zh-CN" b="0" baseline="0" dirty="0"/>
              <a:t> to enable Custom Script Extension, and instruct it to download and execute the helloworld.ps1 (this takes about 20-30 seconds):</a:t>
            </a:r>
          </a:p>
          <a:p>
            <a:pPr marL="0" indent="0">
              <a:buFont typeface="+mj-lt"/>
              <a:buNone/>
            </a:pPr>
            <a:r>
              <a:rPr lang="en-US" altLang="zh-CN" b="1" baseline="0" dirty="0"/>
              <a:t>Set-</a:t>
            </a:r>
            <a:r>
              <a:rPr lang="en-US" altLang="zh-CN" b="1" baseline="0" dirty="0" err="1"/>
              <a:t>AzureVMCustomScriptExtension</a:t>
            </a:r>
            <a:r>
              <a:rPr lang="en-US" altLang="zh-CN" b="1" baseline="0" dirty="0"/>
              <a:t> -</a:t>
            </a:r>
            <a:r>
              <a:rPr lang="en-US" altLang="zh-CN" b="1" baseline="0" dirty="0" err="1"/>
              <a:t>ContainerName</a:t>
            </a:r>
            <a:r>
              <a:rPr lang="en-US" altLang="zh-CN" b="1" baseline="0" dirty="0"/>
              <a:t> scripts -</a:t>
            </a:r>
            <a:r>
              <a:rPr lang="en-US" altLang="zh-CN" b="1" baseline="0" dirty="0" err="1"/>
              <a:t>StorageAccountName</a:t>
            </a:r>
            <a:r>
              <a:rPr lang="en-US" altLang="zh-CN" b="1" baseline="0" dirty="0"/>
              <a:t> '[your storage account name]' -VM $</a:t>
            </a:r>
            <a:r>
              <a:rPr lang="en-US" altLang="zh-CN" b="1" baseline="0" dirty="0" err="1"/>
              <a:t>vm</a:t>
            </a:r>
            <a:r>
              <a:rPr lang="en-US" altLang="zh-CN" b="1" baseline="0" dirty="0"/>
              <a:t> -</a:t>
            </a:r>
            <a:r>
              <a:rPr lang="en-US" altLang="zh-CN" b="1" baseline="0" dirty="0" err="1"/>
              <a:t>FileName</a:t>
            </a:r>
            <a:r>
              <a:rPr lang="en-US" altLang="zh-CN" b="1" baseline="0" dirty="0"/>
              <a:t> ‘helloworld.ps1' -Run ‘helloworld.ps1' | Update-</a:t>
            </a:r>
            <a:r>
              <a:rPr lang="en-US" altLang="zh-CN" b="1" baseline="0" dirty="0" err="1"/>
              <a:t>AzureVM</a:t>
            </a:r>
            <a:r>
              <a:rPr lang="en-US" altLang="zh-CN" b="1" baseline="0" dirty="0"/>
              <a:t> -Verbose</a:t>
            </a:r>
          </a:p>
          <a:p>
            <a:pPr marL="0" indent="0">
              <a:buFont typeface="+mj-lt"/>
              <a:buNone/>
            </a:pPr>
            <a:r>
              <a:rPr lang="en-US" altLang="zh-CN" b="0" baseline="0" dirty="0"/>
              <a:t>6. Next, we’ll retrieve and display the script execution result:</a:t>
            </a:r>
          </a:p>
          <a:p>
            <a:pPr marL="0" indent="0">
              <a:buFont typeface="+mj-lt"/>
              <a:buNone/>
            </a:pPr>
            <a:r>
              <a:rPr lang="en-US" altLang="zh-CN" b="1" baseline="0" dirty="0"/>
              <a:t>$status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0" indent="0">
              <a:buFont typeface="+mj-lt"/>
              <a:buNone/>
            </a:pPr>
            <a:r>
              <a:rPr lang="en-US" altLang="zh-CN" b="1" baseline="0" dirty="0"/>
              <a:t>$result = $status.ResourceExtensionStatusList.ExtensionSettingStatus.SubStatusList | Select Name, @{"Label"="</a:t>
            </a:r>
            <a:r>
              <a:rPr lang="en-US" altLang="zh-CN" b="1" baseline="0" dirty="0" err="1"/>
              <a:t>Message";Expression</a:t>
            </a:r>
            <a:r>
              <a:rPr lang="en-US" altLang="zh-CN" b="1" baseline="0" dirty="0"/>
              <a:t> = {$_.</a:t>
            </a:r>
            <a:r>
              <a:rPr lang="en-US" altLang="zh-CN" b="1" baseline="0" dirty="0" err="1"/>
              <a:t>FormattedMessage.Message</a:t>
            </a:r>
            <a:r>
              <a:rPr lang="en-US" altLang="zh-CN" b="1" baseline="0" dirty="0"/>
              <a:t> }} </a:t>
            </a:r>
          </a:p>
          <a:p>
            <a:pPr marL="0" indent="0">
              <a:buFont typeface="+mj-lt"/>
              <a:buNone/>
            </a:pPr>
            <a:r>
              <a:rPr lang="en-US" altLang="zh-CN" b="1" baseline="0" dirty="0"/>
              <a:t>$result |</a:t>
            </a:r>
            <a:r>
              <a:rPr lang="en-US" altLang="zh-CN" b="1" baseline="0" dirty="0" err="1"/>
              <a:t>fl</a:t>
            </a:r>
            <a:endParaRPr lang="en-US" altLang="zh-CN" b="1" baseline="0" dirty="0"/>
          </a:p>
          <a:p>
            <a:pPr marL="0" indent="0">
              <a:buFont typeface="+mj-lt"/>
              <a:buNone/>
            </a:pPr>
            <a:endParaRPr lang="en-US" altLang="zh-CN" b="0" baseline="0" dirty="0"/>
          </a:p>
          <a:p>
            <a:pPr marL="0" indent="0">
              <a:buFont typeface="+mj-lt"/>
              <a:buNone/>
            </a:pPr>
            <a:r>
              <a:rPr lang="en-US" altLang="zh-CN" b="0" baseline="0" dirty="0"/>
              <a:t>(see screenshots in hidden slides for references)</a:t>
            </a:r>
          </a:p>
          <a:p>
            <a:pPr marL="0" indent="0">
              <a:buFont typeface="+mj-lt"/>
              <a:buNone/>
            </a:pPr>
            <a:r>
              <a:rPr lang="en-US" altLang="zh-CN" b="0" baseline="0" dirty="0"/>
              <a:t>(see this blog: http://azure.microsoft.com/blog/2014/07/15/automating-sql-server-vm-configuration-using-custom-script-extension/ for more details on Custom Script Extension)</a:t>
            </a:r>
          </a:p>
          <a:p>
            <a:pPr marL="0" indent="0">
              <a:buFont typeface="+mj-lt"/>
              <a:buNone/>
            </a:pPr>
            <a:endParaRPr lang="en-US" altLang="zh-CN" b="0" baseline="0" dirty="0"/>
          </a:p>
          <a:p>
            <a:pPr marL="228600" indent="-228600">
              <a:buFont typeface="+mj-lt"/>
              <a:buAutoNum type="arabicPeriod" startAt="4"/>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650171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35</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pPr defTabSz="924458">
              <a:defRPr/>
            </a:pPr>
            <a:r>
              <a:rPr lang="en-US" dirty="0"/>
              <a:t>Explain how disks are durable</a:t>
            </a:r>
            <a:r>
              <a:rPr lang="en-US" baseline="0" dirty="0"/>
              <a:t> and how Microsoft Azure storage works</a:t>
            </a:r>
          </a:p>
          <a:p>
            <a:pPr defTabSz="924458">
              <a:defRPr/>
            </a:pPr>
            <a:endParaRPr lang="en-US" baseline="0" dirty="0"/>
          </a:p>
          <a:p>
            <a:pPr defTabSz="924458">
              <a:defRPr/>
            </a:pPr>
            <a:r>
              <a:rPr lang="en-US" b="1" baseline="0" dirty="0"/>
              <a:t>Notes:</a:t>
            </a:r>
            <a:endParaRPr lang="en-US" b="1" dirty="0"/>
          </a:p>
          <a:p>
            <a:pPr defTabSz="924458">
              <a:defRPr/>
            </a:pPr>
            <a:r>
              <a:rPr lang="en-US" dirty="0"/>
              <a:t>The</a:t>
            </a:r>
            <a:r>
              <a:rPr lang="en-US" baseline="0" dirty="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028225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Explain how Azure helps developers to refocus on their applications.</a:t>
            </a:r>
          </a:p>
          <a:p>
            <a:endParaRPr lang="en-US" b="0" baseline="0" dirty="0"/>
          </a:p>
          <a:p>
            <a:r>
              <a:rPr lang="en-US" b="1" baseline="0" dirty="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Before we discuss about specifics, let’s refocus on what you care about – your application/service. </a:t>
            </a:r>
            <a:endParaRPr lang="en-US" b="1"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a:t>Azure is taking a application-centric approach and brings tools and services to support </a:t>
            </a:r>
            <a:r>
              <a:rPr lang="en-US" altLang="zh-CN" b="0" baseline="0" dirty="0" err="1"/>
              <a:t>DevOps</a:t>
            </a:r>
            <a:r>
              <a:rPr lang="en-US" altLang="zh-CN" b="0" baseline="0" dirty="0"/>
              <a:t> scenarios</a:t>
            </a:r>
            <a:r>
              <a:rPr lang="en-US" b="0" baseline="0" dirty="0"/>
              <a:t>. </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2605885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4/16/2016 1:09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40</a:t>
            </a:fld>
            <a:endParaRPr lang="en-US" dirty="0">
              <a:solidFill>
                <a:prstClr val="black"/>
              </a:solidFill>
            </a:endParaRPr>
          </a:p>
        </p:txBody>
      </p:sp>
    </p:spTree>
    <p:extLst>
      <p:ext uri="{BB962C8B-B14F-4D97-AF65-F5344CB8AC3E}">
        <p14:creationId xmlns:p14="http://schemas.microsoft.com/office/powerpoint/2010/main" val="2136160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4/16/2016 1:09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41</a:t>
            </a:fld>
            <a:endParaRPr lang="en-US" dirty="0">
              <a:solidFill>
                <a:prstClr val="black"/>
              </a:solidFill>
            </a:endParaRPr>
          </a:p>
        </p:txBody>
      </p:sp>
    </p:spTree>
    <p:extLst>
      <p:ext uri="{BB962C8B-B14F-4D97-AF65-F5344CB8AC3E}">
        <p14:creationId xmlns:p14="http://schemas.microsoft.com/office/powerpoint/2010/main" val="3598779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4/16/2016 1:09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42</a:t>
            </a:fld>
            <a:endParaRPr lang="en-US" dirty="0">
              <a:solidFill>
                <a:prstClr val="black"/>
              </a:solidFill>
            </a:endParaRPr>
          </a:p>
        </p:txBody>
      </p:sp>
    </p:spTree>
    <p:extLst>
      <p:ext uri="{BB962C8B-B14F-4D97-AF65-F5344CB8AC3E}">
        <p14:creationId xmlns:p14="http://schemas.microsoft.com/office/powerpoint/2010/main" val="19822369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2056653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Routine</a:t>
            </a:r>
            <a:r>
              <a:rPr lang="en-US" baseline="0" dirty="0"/>
              <a:t> or Essential – an Ecommerce website, no lives depend on you, but you may lose money if you’re down. Then again, if you’re Amazon…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18856221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is not Safety Critical.</a:t>
            </a:r>
            <a:r>
              <a:rPr lang="en-US" baseline="0" dirty="0"/>
              <a:t> ADT or the Fire Department might be!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218192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331943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3E1EDE3E-8DA4-43AE-AE17-3357EA31094F}" type="slidenum">
              <a:rPr lang="en-US" altLang="en-US" smtClean="0"/>
              <a:pPr/>
              <a:t>47</a:t>
            </a:fld>
            <a:endParaRPr lang="en-US" altLang="en-US"/>
          </a:p>
        </p:txBody>
      </p:sp>
    </p:spTree>
    <p:extLst>
      <p:ext uri="{BB962C8B-B14F-4D97-AF65-F5344CB8AC3E}">
        <p14:creationId xmlns:p14="http://schemas.microsoft.com/office/powerpoint/2010/main" val="4032066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C1721EBC-D166-4734-BAB3-89FE4B9B20FF}" type="slidenum">
              <a:rPr lang="en-US" altLang="en-US" smtClean="0"/>
              <a:pPr/>
              <a:t>48</a:t>
            </a:fld>
            <a:endParaRPr lang="en-US" altLang="en-US"/>
          </a:p>
        </p:txBody>
      </p:sp>
    </p:spTree>
    <p:extLst>
      <p:ext uri="{BB962C8B-B14F-4D97-AF65-F5344CB8AC3E}">
        <p14:creationId xmlns:p14="http://schemas.microsoft.com/office/powerpoint/2010/main" val="10249953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628"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r>
              <a:rPr lang="en-US" altLang="en-US"/>
              <a:t>TechEd 2013</a:t>
            </a:r>
          </a:p>
        </p:txBody>
      </p:sp>
      <p:sp>
        <p:nvSpPr>
          <p:cNvPr id="5" name="Footer Placeholder 4"/>
          <p:cNvSpPr>
            <a:spLocks noGrp="1"/>
          </p:cNvSpPr>
          <p:nvPr>
            <p:ph type="ftr" sz="quarter" idx="4"/>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266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E3F0EE01-B32A-4ACF-9D2F-964A2E0AA6A0}" type="datetime8">
              <a:rPr lang="en-US" altLang="en-US" smtClean="0"/>
              <a:pPr/>
              <a:t>4/16/2016 1:09 AM</a:t>
            </a:fld>
            <a:endParaRPr lang="en-US" altLang="en-US"/>
          </a:p>
        </p:txBody>
      </p:sp>
      <p:sp>
        <p:nvSpPr>
          <p:cNvPr id="266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1FEDC2B7-2EF7-4D33-99F9-FBE0F5F2879C}" type="slidenum">
              <a:rPr lang="en-US" altLang="en-US" smtClean="0"/>
              <a:pPr/>
              <a:t>49</a:t>
            </a:fld>
            <a:endParaRPr lang="en-US" altLang="en-US"/>
          </a:p>
        </p:txBody>
      </p:sp>
    </p:spTree>
    <p:extLst>
      <p:ext uri="{BB962C8B-B14F-4D97-AF65-F5344CB8AC3E}">
        <p14:creationId xmlns:p14="http://schemas.microsoft.com/office/powerpoint/2010/main" val="148280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Explain application is made up by application code and infrastructure code.</a:t>
            </a:r>
          </a:p>
          <a:p>
            <a:endParaRPr lang="en-US" b="0" baseline="0" dirty="0"/>
          </a:p>
          <a:p>
            <a:r>
              <a:rPr lang="en-US" b="1" baseline="0" dirty="0"/>
              <a:t>Speaker Notes:</a:t>
            </a:r>
          </a:p>
          <a:p>
            <a:pPr marL="228600" indent="-228600">
              <a:buFont typeface="+mj-lt"/>
              <a:buAutoNum type="arabicPeriod"/>
            </a:pPr>
            <a:r>
              <a:rPr lang="en-US" dirty="0"/>
              <a:t>Let’s start with something that you know inside-and-out: your application code. [click]</a:t>
            </a:r>
          </a:p>
          <a:p>
            <a:pPr marL="228600" indent="-228600">
              <a:buFont typeface="+mj-lt"/>
              <a:buAutoNum type="arabicPeriod"/>
            </a:pPr>
            <a:r>
              <a:rPr lang="en-US" dirty="0"/>
              <a:t>Then,</a:t>
            </a:r>
            <a:r>
              <a:rPr lang="en-US" baseline="0" dirty="0"/>
              <a:t> for whatever reason, you decide to deploy your application to Azure. [click]</a:t>
            </a:r>
          </a:p>
          <a:p>
            <a:pPr marL="228600" indent="-228600">
              <a:buFont typeface="+mj-lt"/>
              <a:buAutoNum type="arabicPeriod"/>
            </a:pPr>
            <a:r>
              <a:rPr lang="en-US" baseline="0" dirty="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a:t>For </a:t>
            </a:r>
            <a:r>
              <a:rPr lang="en-US" baseline="0" dirty="0" err="1"/>
              <a:t>DevOps</a:t>
            </a:r>
            <a:r>
              <a:rPr lang="en-US" baseline="0" dirty="0"/>
              <a:t>’ perspective, you need a way to reliable capture and apply your requirements on resources, which can be referred as infrastructure code.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224907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a:t>Slide Objective:</a:t>
            </a:r>
          </a:p>
          <a:p>
            <a:pPr defTabSz="721141">
              <a:lnSpc>
                <a:spcPct val="90000"/>
              </a:lnSpc>
              <a:spcAft>
                <a:spcPts val="263"/>
              </a:spcAft>
              <a:defRPr/>
            </a:pPr>
            <a:r>
              <a:rPr lang="en-NZ" b="0" dirty="0"/>
              <a:t>Provide a graphical view of fault and upgrade domains for existing web</a:t>
            </a:r>
            <a:r>
              <a:rPr lang="en-NZ" b="0" baseline="0" dirty="0"/>
              <a:t> and worker roles. Use to contrast existing skills with availability sets.</a:t>
            </a:r>
            <a:endParaRPr lang="en-NZ" b="0" dirty="0"/>
          </a:p>
          <a:p>
            <a:pPr defTabSz="721141">
              <a:lnSpc>
                <a:spcPct val="90000"/>
              </a:lnSpc>
              <a:spcAft>
                <a:spcPts val="263"/>
              </a:spcAft>
              <a:defRPr/>
            </a:pPr>
            <a:endParaRPr lang="en-NZ" b="0" dirty="0"/>
          </a:p>
          <a:p>
            <a:pPr defTabSz="721141">
              <a:lnSpc>
                <a:spcPct val="90000"/>
              </a:lnSpc>
              <a:spcAft>
                <a:spcPts val="263"/>
              </a:spcAft>
              <a:defRPr/>
            </a:pPr>
            <a:r>
              <a:rPr lang="en-NZ" b="1" baseline="0" dirty="0"/>
              <a:t>Notes:</a:t>
            </a:r>
          </a:p>
          <a:p>
            <a:pPr defTabSz="721141">
              <a:lnSpc>
                <a:spcPct val="90000"/>
              </a:lnSpc>
              <a:spcAft>
                <a:spcPts val="263"/>
              </a:spcAft>
              <a:defRPr/>
            </a:pPr>
            <a:r>
              <a:rPr lang="en-NZ" b="0" dirty="0"/>
              <a:t>You can see that our service is well spread out across both fault and upgrade domains</a:t>
            </a:r>
          </a:p>
          <a:p>
            <a:pPr defTabSz="721141">
              <a:lnSpc>
                <a:spcPct val="90000"/>
              </a:lnSpc>
              <a:spcAft>
                <a:spcPts val="263"/>
              </a:spcAft>
              <a:defRPr/>
            </a:pPr>
            <a:r>
              <a:rPr lang="en-NZ" b="0" dirty="0"/>
              <a:t>The loss of a fault domain will not cause a failure of our service</a:t>
            </a:r>
            <a:r>
              <a:rPr lang="en-NZ" b="0" baseline="0" dirty="0"/>
              <a:t> nor will the restart or change of an upgrade domain cause a failure of our service</a:t>
            </a:r>
          </a:p>
          <a:p>
            <a:pPr defTabSz="721141">
              <a:lnSpc>
                <a:spcPct val="90000"/>
              </a:lnSpc>
              <a:spcAft>
                <a:spcPts val="263"/>
              </a:spcAft>
              <a:defRPr/>
            </a:pPr>
            <a:endParaRPr lang="en-NZ" b="1" baseline="0" dirty="0"/>
          </a:p>
          <a:p>
            <a:pPr defTabSz="721141">
              <a:lnSpc>
                <a:spcPct val="90000"/>
              </a:lnSpc>
              <a:spcAft>
                <a:spcPts val="263"/>
              </a:spcAft>
              <a:defRPr/>
            </a:pPr>
            <a:endParaRPr lang="en-NZ" b="1" baseline="0" dirty="0"/>
          </a:p>
          <a:p>
            <a:pPr defTabSz="721141">
              <a:lnSpc>
                <a:spcPct val="90000"/>
              </a:lnSpc>
              <a:spcAft>
                <a:spcPts val="263"/>
              </a:spcAft>
              <a:defRPr/>
            </a:pPr>
            <a:r>
              <a:rPr lang="en-NZ" b="1" baseline="0" dirty="0"/>
              <a:t>Notes</a:t>
            </a:r>
          </a:p>
          <a:p>
            <a:pPr defTabSz="721141">
              <a:lnSpc>
                <a:spcPct val="90000"/>
              </a:lnSpc>
              <a:spcAft>
                <a:spcPts val="263"/>
              </a:spcAft>
              <a:defRPr/>
            </a:pPr>
            <a:r>
              <a:rPr lang="en-NZ" b="0" dirty="0"/>
              <a:t>Useful pre-reading here.</a:t>
            </a:r>
          </a:p>
          <a:p>
            <a:pPr defTabSz="721141">
              <a:lnSpc>
                <a:spcPct val="90000"/>
              </a:lnSpc>
              <a:spcAft>
                <a:spcPts val="263"/>
              </a:spcAft>
              <a:defRPr/>
            </a:pPr>
            <a:r>
              <a:rPr lang="en-NZ" b="0" dirty="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483862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NZ" dirty="0"/>
              <a:t>Explain availability</a:t>
            </a:r>
            <a:r>
              <a:rPr lang="en-NZ" baseline="0" dirty="0"/>
              <a:t> sets</a:t>
            </a:r>
          </a:p>
          <a:p>
            <a:endParaRPr lang="en-NZ" baseline="0" dirty="0"/>
          </a:p>
          <a:p>
            <a:r>
              <a:rPr lang="en-NZ" b="1" baseline="0" dirty="0"/>
              <a:t>Notes:</a:t>
            </a:r>
            <a:endParaRPr lang="en-NZ" b="1" dirty="0"/>
          </a:p>
          <a:p>
            <a:r>
              <a:rPr lang="en-NZ" dirty="0"/>
              <a:t>Availability sets</a:t>
            </a:r>
            <a:r>
              <a:rPr lang="en-NZ" baseline="0" dirty="0"/>
              <a:t> tell the Fabric Controller to place VMs in the same set on different racks for faults and in separate upgrade domains for updates. </a:t>
            </a:r>
          </a:p>
          <a:p>
            <a:r>
              <a:rPr lang="en-NZ" baseline="0" dirty="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25532267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5135050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a:t>
            </a:r>
            <a:r>
              <a:rPr lang="en-US" b="1" baseline="0" dirty="0"/>
              <a:t> Note:</a:t>
            </a:r>
          </a:p>
          <a:p>
            <a:r>
              <a:rPr lang="en-US" b="0" dirty="0"/>
              <a:t>Consider</a:t>
            </a:r>
            <a:r>
              <a:rPr lang="en-US" b="0" baseline="0" dirty="0"/>
              <a:t> this demo if time permits:</a:t>
            </a:r>
            <a:endParaRPr lang="en-US" b="0" dirty="0"/>
          </a:p>
          <a:p>
            <a:r>
              <a:rPr lang="en-US" dirty="0"/>
              <a:t>https://microsoft-my.sharepoint.com/personal/mmcspirt_microsoft_com/Documents/Shared%20with%20Everyone/BCDR</a:t>
            </a:r>
          </a:p>
          <a:p>
            <a:r>
              <a:rPr lang="en-US" dirty="0"/>
              <a:t>The</a:t>
            </a:r>
            <a:r>
              <a:rPr lang="en-US" baseline="0" dirty="0"/>
              <a:t> specific demo is Azure Site Recovery – Between Sites.exe</a:t>
            </a:r>
          </a:p>
          <a:p>
            <a:endParaRPr lang="en-US" dirty="0"/>
          </a:p>
        </p:txBody>
      </p:sp>
      <p:sp>
        <p:nvSpPr>
          <p:cNvPr id="4" name="Slide Number Placeholder 3"/>
          <p:cNvSpPr>
            <a:spLocks noGrp="1"/>
          </p:cNvSpPr>
          <p:nvPr>
            <p:ph type="sldNum" sz="quarter" idx="10"/>
          </p:nvPr>
        </p:nvSpPr>
        <p:spPr/>
        <p:txBody>
          <a:bodyPr/>
          <a:lstStyle/>
          <a:p>
            <a:fld id="{0153BC3D-042C-4528-BB53-B4A539F77A11}" type="slidenum">
              <a:rPr lang="en-US" smtClean="0"/>
              <a:t>56</a:t>
            </a:fld>
            <a:endParaRPr lang="en-US"/>
          </a:p>
        </p:txBody>
      </p:sp>
    </p:spTree>
    <p:extLst>
      <p:ext uri="{BB962C8B-B14F-4D97-AF65-F5344CB8AC3E}">
        <p14:creationId xmlns:p14="http://schemas.microsoft.com/office/powerpoint/2010/main" val="1625091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Key Vault offers an easy, cost-effective way to safeguard keys and other secrets used by cloud apps and services. With Key Vault, customers can streamline key management and maintain control of keys used to access and encrypt their data. </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38644781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Enhance data protection and compliance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505050"/>
                </a:solidFill>
              </a:rPr>
              <a:t>Encrypt keys and small secrets like passwords using keys stored in tightly controlled and monitored Hardware Security Modules (HSMs)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505050"/>
                </a:solidFill>
              </a:rPr>
              <a:t>Import or generate your keys in HSMs for added assurance.</a:t>
            </a:r>
            <a:r>
              <a:rPr lang="en-US" sz="1200" baseline="0" dirty="0">
                <a:solidFill>
                  <a:srgbClr val="505050"/>
                </a:solidFill>
              </a:rPr>
              <a:t> Key Vault is designed so that </a:t>
            </a:r>
            <a:r>
              <a:rPr lang="en-US" sz="1200" dirty="0">
                <a:solidFill>
                  <a:srgbClr val="505050"/>
                </a:solidFill>
              </a:rPr>
              <a:t>keys stay within the HSM boundary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505050"/>
                </a:solidFill>
              </a:rPr>
              <a:t>Comply with regulatory standards for secure key management, including the US Government FIPS 140-2 and Common Criteria EAL 4+</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Monitor and audit key use through Azure logging – pipe logs into HDInsight or your SIEM for additional analysis (coming soon)</a:t>
            </a:r>
            <a:endParaRPr lang="en-US"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50505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rgbClr val="505050"/>
                  </a:gs>
                  <a:gs pos="30000">
                    <a:srgbClr val="505050"/>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rgbClr val="505050"/>
                  </a:gs>
                  <a:gs pos="30000">
                    <a:srgbClr val="505050"/>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97745441-626C-4E73-AD28-AF6ABED9ACED}" type="slidenum">
              <a:rPr lang="en-US" smtClean="0"/>
              <a:t>58</a:t>
            </a:fld>
            <a:endParaRPr lang="en-US"/>
          </a:p>
        </p:txBody>
      </p:sp>
    </p:spTree>
    <p:extLst>
      <p:ext uri="{BB962C8B-B14F-4D97-AF65-F5344CB8AC3E}">
        <p14:creationId xmlns:p14="http://schemas.microsoft.com/office/powerpoint/2010/main" val="26257754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59</a:t>
            </a:fld>
            <a:endParaRPr lang="en-US"/>
          </a:p>
        </p:txBody>
      </p:sp>
    </p:spTree>
    <p:extLst>
      <p:ext uri="{BB962C8B-B14F-4D97-AF65-F5344CB8AC3E}">
        <p14:creationId xmlns:p14="http://schemas.microsoft.com/office/powerpoint/2010/main" val="41678413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60</a:t>
            </a:fld>
            <a:endParaRPr lang="en-US"/>
          </a:p>
        </p:txBody>
      </p:sp>
    </p:spTree>
    <p:extLst>
      <p:ext uri="{BB962C8B-B14F-4D97-AF65-F5344CB8AC3E}">
        <p14:creationId xmlns:p14="http://schemas.microsoft.com/office/powerpoint/2010/main" val="29335618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had trouble getting this to work in the past –</a:t>
            </a:r>
            <a:r>
              <a:rPr lang="en-US" baseline="0" dirty="0"/>
              <a:t> but that was several years ago. Decided I didn’t need it badly enough to spend time working on it more.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18879206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Point-to-Site</a:t>
            </a:r>
            <a:r>
              <a:rPr lang="en-US" baseline="0" dirty="0"/>
              <a:t> connection</a:t>
            </a:r>
            <a:endParaRPr lang="en-US" altLang="zh-CN" dirty="0"/>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Follow step 1-15 below to prepare the environment.</a:t>
            </a:r>
          </a:p>
          <a:p>
            <a:pPr marL="0" indent="0">
              <a:buFont typeface="Arial" panose="020B0604020202020204" pitchFamily="34" charset="0"/>
              <a:buNone/>
            </a:pPr>
            <a:r>
              <a:rPr lang="en-US" altLang="zh-CN" baseline="0" dirty="0"/>
              <a:t>(http://haishibai.blogspot.com/2013/05/walkthrough-file-sharing-between-your.html)</a:t>
            </a:r>
          </a:p>
          <a:p>
            <a:pPr marL="0" indent="0">
              <a:buFont typeface="Arial" panose="020B0604020202020204" pitchFamily="34" charset="0"/>
              <a:buNone/>
            </a:pPr>
            <a:endParaRPr lang="en-US" altLang="zh-CN" dirty="0"/>
          </a:p>
          <a:p>
            <a:r>
              <a:rPr lang="en-US" altLang="zh-CN" b="1" dirty="0"/>
              <a:t>Steps:</a:t>
            </a:r>
          </a:p>
          <a:p>
            <a:r>
              <a:rPr lang="en-US" altLang="zh-CN" b="0" dirty="0"/>
              <a:t>R</a:t>
            </a:r>
            <a:r>
              <a:rPr lang="en-US" altLang="zh-CN" b="0" baseline="0" dirty="0"/>
              <a:t>un through steps 17-21 in the following steps. If time permits, you can start with step 16.</a:t>
            </a:r>
          </a:p>
          <a:p>
            <a:endParaRPr lang="en-US" altLang="zh-CN" b="0" baseline="0" dirty="0"/>
          </a:p>
          <a:p>
            <a:pPr marL="228600" indent="-228600">
              <a:buAutoNum type="arabicPeriod"/>
            </a:pPr>
            <a:r>
              <a:rPr lang="en-US" dirty="0">
                <a:effectLst/>
              </a:rPr>
              <a:t>Log on to (current)</a:t>
            </a:r>
            <a:r>
              <a:rPr lang="en-US" baseline="0" dirty="0">
                <a:effectLst/>
              </a:rPr>
              <a:t> </a:t>
            </a:r>
            <a:r>
              <a:rPr lang="en-US" dirty="0">
                <a:effectLst/>
              </a:rPr>
              <a:t>Microsoft Azure Management Portal.</a:t>
            </a:r>
          </a:p>
          <a:p>
            <a:pPr marL="228600" indent="-228600">
              <a:buAutoNum type="arabicPeriod"/>
            </a:pPr>
            <a:r>
              <a:rPr lang="en-US" dirty="0">
                <a:effectLst/>
              </a:rPr>
              <a:t>On command bar, click on </a:t>
            </a:r>
            <a:r>
              <a:rPr lang="en-US" b="1" dirty="0">
                <a:effectLst/>
              </a:rPr>
              <a:t>NEW</a:t>
            </a:r>
            <a:r>
              <a:rPr lang="en-US" dirty="0">
                <a:effectLst/>
              </a:rPr>
              <a:t> button, then select </a:t>
            </a:r>
            <a:r>
              <a:rPr lang="en-US" b="1" dirty="0">
                <a:effectLst/>
              </a:rPr>
              <a:t>NETWORKS</a:t>
            </a:r>
            <a:r>
              <a:rPr lang="en-US" dirty="0">
                <a:effectLst/>
              </a:rPr>
              <a:t>-&gt;</a:t>
            </a:r>
            <a:r>
              <a:rPr lang="en-US" b="1" dirty="0">
                <a:effectLst/>
              </a:rPr>
              <a:t>VIRTUAL NETWORK</a:t>
            </a:r>
            <a:r>
              <a:rPr lang="en-US" dirty="0">
                <a:effectLst/>
              </a:rPr>
              <a:t>-&gt;</a:t>
            </a:r>
            <a:r>
              <a:rPr lang="en-US" b="1" dirty="0">
                <a:effectLst/>
              </a:rPr>
              <a:t>CUSTOM</a:t>
            </a:r>
            <a:r>
              <a:rPr lang="en-US" b="1" baseline="0" dirty="0">
                <a:effectLst/>
              </a:rPr>
              <a:t> </a:t>
            </a:r>
            <a:r>
              <a:rPr lang="en-US" b="1" dirty="0">
                <a:effectLst/>
              </a:rPr>
              <a:t>CREATE</a:t>
            </a:r>
            <a:r>
              <a:rPr lang="en-US" dirty="0">
                <a:effectLst/>
              </a:rPr>
              <a:t> menu.</a:t>
            </a:r>
          </a:p>
          <a:p>
            <a:pPr marL="228600" indent="-228600">
              <a:buAutoNum type="arabicPeriod"/>
            </a:pPr>
            <a:r>
              <a:rPr lang="en-US" dirty="0">
                <a:effectLst/>
              </a:rPr>
              <a:t>On </a:t>
            </a:r>
            <a:r>
              <a:rPr lang="en-US" b="1" i="1" dirty="0">
                <a:effectLst/>
              </a:rPr>
              <a:t>Virtual Network Details</a:t>
            </a:r>
            <a:r>
              <a:rPr lang="en-US" dirty="0">
                <a:effectLst/>
              </a:rPr>
              <a:t> page, enter network </a:t>
            </a:r>
            <a:r>
              <a:rPr lang="en-US" b="1" dirty="0">
                <a:effectLst/>
              </a:rPr>
              <a:t>NAME</a:t>
            </a:r>
            <a:r>
              <a:rPr lang="en-US" dirty="0">
                <a:effectLst/>
              </a:rPr>
              <a:t> as </a:t>
            </a:r>
            <a:r>
              <a:rPr lang="en-US" i="1" dirty="0" err="1">
                <a:effectLst/>
              </a:rPr>
              <a:t>pointtosite</a:t>
            </a:r>
            <a:r>
              <a:rPr lang="en-US" dirty="0">
                <a:effectLst/>
              </a:rPr>
              <a:t>, create or select a </a:t>
            </a:r>
            <a:r>
              <a:rPr lang="en-US" b="1" dirty="0">
                <a:effectLst/>
              </a:rPr>
              <a:t>AFFINITY GROUP</a:t>
            </a:r>
            <a:r>
              <a:rPr lang="en-US" dirty="0">
                <a:effectLst/>
              </a:rPr>
              <a:t>, then click next arrow.</a:t>
            </a:r>
          </a:p>
          <a:p>
            <a:pPr marL="228600" indent="-228600">
              <a:buAutoNum type="arabicPeriod"/>
            </a:pPr>
            <a:r>
              <a:rPr lang="en-US" dirty="0">
                <a:effectLst/>
              </a:rPr>
              <a:t>On </a:t>
            </a:r>
            <a:r>
              <a:rPr lang="en-US" b="1" i="1" dirty="0">
                <a:effectLst/>
              </a:rPr>
              <a:t>DNS Servers and VPN Connectivity</a:t>
            </a:r>
            <a:r>
              <a:rPr lang="en-US" dirty="0">
                <a:effectLst/>
              </a:rPr>
              <a:t> page, check</a:t>
            </a:r>
            <a:r>
              <a:rPr lang="en-US" b="1" dirty="0">
                <a:effectLst/>
              </a:rPr>
              <a:t> Configure Point-to-Site VPN</a:t>
            </a:r>
            <a:r>
              <a:rPr lang="en-US" dirty="0">
                <a:effectLst/>
              </a:rPr>
              <a:t>, then click next arrow:</a:t>
            </a:r>
          </a:p>
          <a:p>
            <a:pPr marL="228600" indent="-228600">
              <a:buAutoNum type="arabicPeriod"/>
            </a:pPr>
            <a:r>
              <a:rPr lang="en-US" dirty="0">
                <a:effectLst/>
              </a:rPr>
              <a:t>On </a:t>
            </a:r>
            <a:r>
              <a:rPr lang="en-US" b="1" i="1" dirty="0">
                <a:effectLst/>
              </a:rPr>
              <a:t>Point-to-Site Connectivity</a:t>
            </a:r>
            <a:r>
              <a:rPr lang="en-US" dirty="0">
                <a:effectLst/>
              </a:rPr>
              <a:t> page, click next arrow.</a:t>
            </a:r>
          </a:p>
          <a:p>
            <a:pPr marL="228600" indent="-228600">
              <a:buAutoNum type="arabicPeriod"/>
            </a:pPr>
            <a:r>
              <a:rPr lang="en-US" dirty="0">
                <a:effectLst/>
              </a:rPr>
              <a:t>On </a:t>
            </a:r>
            <a:r>
              <a:rPr lang="en-US" b="1" i="1" dirty="0">
                <a:effectLst/>
              </a:rPr>
              <a:t>Virtual Network Address Spaces</a:t>
            </a:r>
            <a:r>
              <a:rPr lang="en-US" dirty="0">
                <a:effectLst/>
              </a:rPr>
              <a:t> page, click on </a:t>
            </a:r>
            <a:r>
              <a:rPr lang="en-US" b="1" dirty="0">
                <a:effectLst/>
              </a:rPr>
              <a:t>add gateway subnet</a:t>
            </a:r>
            <a:r>
              <a:rPr lang="en-US" dirty="0">
                <a:effectLst/>
              </a:rPr>
              <a:t> button, and then click on check icon to complete network creation.</a:t>
            </a:r>
          </a:p>
          <a:p>
            <a:pPr marL="228600" indent="-228600">
              <a:buAutoNum type="arabicPeriod"/>
            </a:pPr>
            <a:r>
              <a:rPr lang="en-US" dirty="0">
                <a:effectLst/>
              </a:rPr>
              <a:t>After the virtual network has been created, open its </a:t>
            </a:r>
            <a:r>
              <a:rPr lang="en-US" b="1" dirty="0">
                <a:effectLst/>
              </a:rPr>
              <a:t>DASHBOARD</a:t>
            </a:r>
            <a:r>
              <a:rPr lang="en-US" dirty="0">
                <a:effectLst/>
              </a:rPr>
              <a:t> page, and the click </a:t>
            </a:r>
            <a:r>
              <a:rPr lang="en-US" b="1" dirty="0">
                <a:effectLst/>
              </a:rPr>
              <a:t>CREATE GATEWAY</a:t>
            </a:r>
            <a:r>
              <a:rPr lang="en-US" dirty="0">
                <a:effectLst/>
              </a:rPr>
              <a:t> icon to create the dynamic routing gateway.</a:t>
            </a:r>
          </a:p>
          <a:p>
            <a:pPr marL="228600" indent="-228600">
              <a:buAutoNum type="arabicPeriod"/>
            </a:pPr>
            <a:r>
              <a:rPr lang="en-US" dirty="0">
                <a:effectLst/>
              </a:rPr>
              <a:t>Add a new Windows Server 2012 virtual machine to the virtual network. Note that when you specify user credential, make sure to </a:t>
            </a:r>
            <a:r>
              <a:rPr lang="en-US" u="sng" dirty="0">
                <a:effectLst/>
              </a:rPr>
              <a:t>use the same user id and password of your local account</a:t>
            </a:r>
            <a:r>
              <a:rPr lang="en-US" dirty="0">
                <a:effectLst/>
              </a:rPr>
              <a:t>. This is because the virtual machine on Microsoft Azure is not under your domain controller, and we are using the same user credential on both local and virtual machines to allow file sharing.</a:t>
            </a:r>
          </a:p>
          <a:p>
            <a:pPr marL="228600" indent="-228600">
              <a:buAutoNum type="arabicPeriod"/>
            </a:pPr>
            <a:r>
              <a:rPr lang="en-US" dirty="0">
                <a:effectLst/>
              </a:rPr>
              <a:t>As the virtual machine is cooking, let’s create two self-signed certificates: one for root, and another for client identification. During the following steps we’ll need to upload the root certificate to Microsoft Azure so Microsoft Azure can validate the client machine using the certificate chain.</a:t>
            </a:r>
          </a:p>
          <a:p>
            <a:pPr marL="228600" indent="-228600">
              <a:buAutoNum type="arabicPeriod"/>
            </a:pPr>
            <a:r>
              <a:rPr lang="en-US" dirty="0">
                <a:effectLst/>
              </a:rPr>
              <a:t>Launch </a:t>
            </a:r>
            <a:r>
              <a:rPr lang="en-US" b="1" dirty="0">
                <a:effectLst/>
              </a:rPr>
              <a:t>Developer Command Prompt for VS2012</a:t>
            </a:r>
            <a:r>
              <a:rPr lang="en-US" dirty="0">
                <a:effectLst/>
              </a:rPr>
              <a:t> as administrator. Change current folder to a folder where you want to keep the generated certificates. Here I’ll use folder </a:t>
            </a:r>
            <a:r>
              <a:rPr lang="en-US" b="1" i="1" dirty="0">
                <a:effectLst/>
              </a:rPr>
              <a:t>c:\books</a:t>
            </a:r>
            <a:r>
              <a:rPr lang="en-US" dirty="0">
                <a:effectLst/>
              </a:rPr>
              <a:t>.</a:t>
            </a:r>
          </a:p>
          <a:p>
            <a:pPr marL="228600" indent="-228600">
              <a:buAutoNum type="arabicPeriod"/>
            </a:pPr>
            <a:r>
              <a:rPr lang="en-US" dirty="0">
                <a:effectLst/>
              </a:rPr>
              <a:t>Use command </a:t>
            </a:r>
            <a:r>
              <a:rPr lang="en-US" dirty="0" err="1">
                <a:effectLst/>
              </a:rPr>
              <a:t>makecert</a:t>
            </a:r>
            <a:r>
              <a:rPr lang="en-US" dirty="0">
                <a:effectLst/>
              </a:rPr>
              <a:t> -sky exchange -r -n "CN=</a:t>
            </a:r>
            <a:r>
              <a:rPr lang="en-US" dirty="0" err="1">
                <a:effectLst/>
              </a:rPr>
              <a:t>MyFakeRoot</a:t>
            </a:r>
            <a:r>
              <a:rPr lang="en-US" dirty="0">
                <a:effectLst/>
              </a:rPr>
              <a:t>" -</a:t>
            </a:r>
            <a:r>
              <a:rPr lang="en-US" dirty="0" err="1">
                <a:effectLst/>
              </a:rPr>
              <a:t>pe</a:t>
            </a:r>
            <a:r>
              <a:rPr lang="en-US" dirty="0">
                <a:effectLst/>
              </a:rPr>
              <a:t> -a sha1 -</a:t>
            </a:r>
            <a:r>
              <a:rPr lang="en-US" dirty="0" err="1">
                <a:effectLst/>
              </a:rPr>
              <a:t>len</a:t>
            </a:r>
            <a:r>
              <a:rPr lang="en-US" dirty="0">
                <a:effectLst/>
              </a:rPr>
              <a:t> 2048 -</a:t>
            </a:r>
            <a:r>
              <a:rPr lang="en-US" dirty="0" err="1">
                <a:effectLst/>
              </a:rPr>
              <a:t>ss</a:t>
            </a:r>
            <a:r>
              <a:rPr lang="en-US" dirty="0">
                <a:effectLst/>
              </a:rPr>
              <a:t> My to create root certificate.</a:t>
            </a:r>
          </a:p>
          <a:p>
            <a:pPr marL="228600" indent="-228600">
              <a:buAutoNum type="arabicPeriod"/>
            </a:pPr>
            <a:r>
              <a:rPr lang="en-US" dirty="0">
                <a:effectLst/>
              </a:rPr>
              <a:t>Use command </a:t>
            </a:r>
            <a:r>
              <a:rPr lang="en-US" dirty="0" err="1">
                <a:effectLst/>
              </a:rPr>
              <a:t>makecert</a:t>
            </a:r>
            <a:r>
              <a:rPr lang="en-US" dirty="0">
                <a:effectLst/>
              </a:rPr>
              <a:t> -n "CN=</a:t>
            </a:r>
            <a:r>
              <a:rPr lang="en-US" dirty="0" err="1">
                <a:effectLst/>
              </a:rPr>
              <a:t>MyLaptop</a:t>
            </a:r>
            <a:r>
              <a:rPr lang="en-US" dirty="0">
                <a:effectLst/>
              </a:rPr>
              <a:t>" -</a:t>
            </a:r>
            <a:r>
              <a:rPr lang="en-US" dirty="0" err="1">
                <a:effectLst/>
              </a:rPr>
              <a:t>pe</a:t>
            </a:r>
            <a:r>
              <a:rPr lang="en-US" dirty="0">
                <a:effectLst/>
              </a:rPr>
              <a:t> -sky exchange -m 96 -</a:t>
            </a:r>
            <a:r>
              <a:rPr lang="en-US" dirty="0" err="1">
                <a:effectLst/>
              </a:rPr>
              <a:t>ss</a:t>
            </a:r>
            <a:r>
              <a:rPr lang="en-US" dirty="0">
                <a:effectLst/>
              </a:rPr>
              <a:t> My -in "</a:t>
            </a:r>
            <a:r>
              <a:rPr lang="en-US" dirty="0" err="1">
                <a:effectLst/>
              </a:rPr>
              <a:t>MyFakeRoot</a:t>
            </a:r>
            <a:r>
              <a:rPr lang="en-US" dirty="0">
                <a:effectLst/>
              </a:rPr>
              <a:t>" -is my -a sha1 to create client certificate.</a:t>
            </a:r>
          </a:p>
          <a:p>
            <a:pPr marL="228600" indent="-228600">
              <a:buAutoNum type="arabicPeriod"/>
            </a:pPr>
            <a:r>
              <a:rPr lang="en-US" dirty="0">
                <a:effectLst/>
              </a:rPr>
              <a:t>Launch </a:t>
            </a:r>
            <a:r>
              <a:rPr lang="en-US" b="1" dirty="0" err="1">
                <a:effectLst/>
              </a:rPr>
              <a:t>certmgr</a:t>
            </a:r>
            <a:r>
              <a:rPr lang="en-US" dirty="0">
                <a:effectLst/>
              </a:rPr>
              <a:t>. Export the root certificate as a </a:t>
            </a:r>
            <a:r>
              <a:rPr lang="en-US" b="1" i="1" dirty="0">
                <a:effectLst/>
              </a:rPr>
              <a:t>MyFakeRoot.cer</a:t>
            </a:r>
            <a:r>
              <a:rPr lang="en-US" dirty="0">
                <a:effectLst/>
              </a:rPr>
              <a:t> file (</a:t>
            </a:r>
            <a:r>
              <a:rPr lang="en-US" u="sng" dirty="0">
                <a:effectLst/>
              </a:rPr>
              <a:t>without</a:t>
            </a:r>
            <a:r>
              <a:rPr lang="en-US" dirty="0">
                <a:effectLst/>
              </a:rPr>
              <a:t> private key).</a:t>
            </a:r>
          </a:p>
          <a:p>
            <a:pPr marL="228600" indent="-228600">
              <a:buAutoNum type="arabicPeriod"/>
            </a:pPr>
            <a:r>
              <a:rPr lang="en-US" dirty="0">
                <a:effectLst/>
              </a:rPr>
              <a:t>[Optional] if you are configuring VPN for another client, you’d need to install the client certificate on target machine.</a:t>
            </a:r>
          </a:p>
          <a:p>
            <a:pPr marL="228600" indent="-228600">
              <a:buAutoNum type="arabicPeriod"/>
            </a:pPr>
            <a:r>
              <a:rPr lang="en-US" dirty="0">
                <a:effectLst/>
              </a:rPr>
              <a:t>Go back to Microsoft Azure Management Portal. On </a:t>
            </a:r>
            <a:r>
              <a:rPr lang="en-US" b="1" dirty="0">
                <a:effectLst/>
              </a:rPr>
              <a:t>DASHBOARD</a:t>
            </a:r>
            <a:r>
              <a:rPr lang="en-US" dirty="0">
                <a:effectLst/>
              </a:rPr>
              <a:t> page of the virtual network, click on link </a:t>
            </a:r>
            <a:r>
              <a:rPr lang="en-US" b="1" dirty="0">
                <a:effectLst/>
              </a:rPr>
              <a:t>Upload client certificate</a:t>
            </a:r>
            <a:r>
              <a:rPr lang="en-US" dirty="0">
                <a:effectLst/>
              </a:rPr>
              <a:t> to upload the root certificate. Note at this point the gateway should have been created.</a:t>
            </a:r>
          </a:p>
          <a:p>
            <a:pPr marL="228600" indent="-228600">
              <a:buAutoNum type="arabicPeriod"/>
            </a:pPr>
            <a:r>
              <a:rPr lang="en-US" dirty="0">
                <a:effectLst/>
              </a:rPr>
              <a:t>After certificate has been uploaded, you can download and install VPN client from the </a:t>
            </a:r>
            <a:r>
              <a:rPr lang="en-US" b="1" dirty="0">
                <a:effectLst/>
              </a:rPr>
              <a:t>DASHBOARD</a:t>
            </a:r>
            <a:r>
              <a:rPr lang="en-US" dirty="0">
                <a:effectLst/>
              </a:rPr>
              <a:t> page (</a:t>
            </a:r>
            <a:r>
              <a:rPr lang="en-US" b="1" i="1" dirty="0">
                <a:effectLst/>
              </a:rPr>
              <a:t>AMD64 Client</a:t>
            </a:r>
            <a:r>
              <a:rPr lang="en-US" dirty="0">
                <a:effectLst/>
              </a:rPr>
              <a:t> link for 64-bit machines, </a:t>
            </a:r>
            <a:r>
              <a:rPr lang="en-US" b="1" i="1" dirty="0">
                <a:effectLst/>
              </a:rPr>
              <a:t>x86 Client</a:t>
            </a:r>
            <a:r>
              <a:rPr lang="en-US" dirty="0">
                <a:effectLst/>
              </a:rPr>
              <a:t> link for 32-bit machines).</a:t>
            </a:r>
          </a:p>
          <a:p>
            <a:pPr marL="228600" indent="-228600">
              <a:buAutoNum type="arabicPeriod"/>
            </a:pPr>
            <a:r>
              <a:rPr lang="en-US" dirty="0">
                <a:effectLst/>
              </a:rPr>
              <a:t>After VPN client has been installed, you can see the VPN connection on your Windows network connection list. Click on the network to connect. When prompted by the VPN client, click </a:t>
            </a:r>
            <a:r>
              <a:rPr lang="en-US" b="1" dirty="0">
                <a:effectLst/>
              </a:rPr>
              <a:t>Connect</a:t>
            </a:r>
            <a:r>
              <a:rPr lang="en-US" dirty="0">
                <a:effectLst/>
              </a:rPr>
              <a:t> button to continue.</a:t>
            </a:r>
          </a:p>
          <a:p>
            <a:pPr marL="228600" indent="-228600">
              <a:buAutoNum type="arabicPeriod"/>
            </a:pPr>
            <a:r>
              <a:rPr lang="en-US" dirty="0">
                <a:effectLst/>
              </a:rPr>
              <a:t>[Optional] Now you can use </a:t>
            </a:r>
            <a:r>
              <a:rPr lang="en-US" b="1" i="1" dirty="0" err="1">
                <a:effectLst/>
              </a:rPr>
              <a:t>ipconfig</a:t>
            </a:r>
            <a:r>
              <a:rPr lang="en-US" b="1" i="1" dirty="0">
                <a:effectLst/>
              </a:rPr>
              <a:t>/all</a:t>
            </a:r>
            <a:r>
              <a:rPr lang="en-US" dirty="0">
                <a:effectLst/>
              </a:rPr>
              <a:t> to verify if VPN connection has been successfully established  (look for PPP adapter).</a:t>
            </a:r>
          </a:p>
          <a:p>
            <a:pPr marL="228600" indent="-228600">
              <a:buAutoNum type="arabicPeriod"/>
            </a:pPr>
            <a:r>
              <a:rPr lang="en-US" dirty="0">
                <a:effectLst/>
              </a:rPr>
              <a:t>Log on to the virtual machine, create a new </a:t>
            </a:r>
            <a:r>
              <a:rPr lang="en-US" b="1" i="1" dirty="0">
                <a:effectLst/>
              </a:rPr>
              <a:t>Share</a:t>
            </a:r>
            <a:r>
              <a:rPr lang="en-US" dirty="0">
                <a:effectLst/>
              </a:rPr>
              <a:t> folder under</a:t>
            </a:r>
            <a:r>
              <a:rPr lang="en-US" b="1" i="1" dirty="0">
                <a:effectLst/>
              </a:rPr>
              <a:t> c:\</a:t>
            </a:r>
            <a:r>
              <a:rPr lang="en-US" dirty="0">
                <a:effectLst/>
              </a:rPr>
              <a:t>. Share the folder with the user you specified when you created the virtual machine. </a:t>
            </a:r>
          </a:p>
          <a:p>
            <a:pPr marL="228600" indent="-228600">
              <a:buAutoNum type="arabicPeriod"/>
            </a:pPr>
            <a:r>
              <a:rPr lang="en-US" dirty="0">
                <a:effectLst/>
              </a:rPr>
              <a:t>On Management Portal, record the virtual machines private IP on its </a:t>
            </a:r>
            <a:r>
              <a:rPr lang="en-US" b="1" dirty="0">
                <a:effectLst/>
              </a:rPr>
              <a:t>DASHBOARD</a:t>
            </a:r>
            <a:r>
              <a:rPr lang="en-US" dirty="0">
                <a:effectLst/>
              </a:rPr>
              <a:t> page. In my case the IP is 10.0.1.4.</a:t>
            </a:r>
          </a:p>
          <a:p>
            <a:pPr marL="228600" indent="-228600">
              <a:buAutoNum type="arabicPeriod"/>
            </a:pPr>
            <a:r>
              <a:rPr lang="en-US" dirty="0">
                <a:effectLst/>
              </a:rPr>
              <a:t>Now you can use Explorer on your local machine and access the shared folder by \\10.0.1.4\Share.</a:t>
            </a:r>
          </a:p>
        </p:txBody>
      </p:sp>
      <p:sp>
        <p:nvSpPr>
          <p:cNvPr id="4" name="Slide Number Placeholder 3"/>
          <p:cNvSpPr>
            <a:spLocks noGrp="1"/>
          </p:cNvSpPr>
          <p:nvPr>
            <p:ph type="sldNum" sz="quarter" idx="10"/>
          </p:nvPr>
        </p:nvSpPr>
        <p:spPr/>
        <p:txBody>
          <a:bodyPr/>
          <a:lstStyle/>
          <a:p>
            <a:fld id="{2C52CFDC-D2D5-4B9F-BA75-89F771E01AEB}" type="slidenum">
              <a:rPr lang="en-US" smtClean="0"/>
              <a:t>63</a:t>
            </a:fld>
            <a:endParaRPr lang="en-US"/>
          </a:p>
        </p:txBody>
      </p:sp>
    </p:spTree>
    <p:extLst>
      <p:ext uri="{BB962C8B-B14F-4D97-AF65-F5344CB8AC3E}">
        <p14:creationId xmlns:p14="http://schemas.microsoft.com/office/powerpoint/2010/main" val="1886314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Reiterate the point that to make your service successful, you are partnering with Azure. You bring the code, and Azure brings resources.</a:t>
            </a:r>
          </a:p>
          <a:p>
            <a:r>
              <a:rPr lang="en-US" b="0" baseline="0" dirty="0"/>
              <a:t>This slide also sets state for the talk by explaining how </a:t>
            </a:r>
            <a:r>
              <a:rPr lang="en-US" b="0" baseline="0" dirty="0" err="1"/>
              <a:t>IaaS</a:t>
            </a:r>
            <a:r>
              <a:rPr lang="en-US" b="0" baseline="0" dirty="0"/>
              <a:t> components fit into the overall picture.</a:t>
            </a:r>
          </a:p>
          <a:p>
            <a:endParaRPr lang="en-US" b="0" baseline="0" dirty="0"/>
          </a:p>
          <a:p>
            <a:r>
              <a:rPr lang="en-US" b="1" baseline="0" dirty="0"/>
              <a:t>Speaker Notes:</a:t>
            </a:r>
          </a:p>
          <a:p>
            <a:pPr marL="228600" indent="-228600">
              <a:buFont typeface="+mj-lt"/>
              <a:buAutoNum type="arabicPeriod"/>
            </a:pPr>
            <a:r>
              <a:rPr lang="en-US" dirty="0"/>
              <a:t>[Continue</a:t>
            </a:r>
            <a:r>
              <a:rPr lang="en-US" baseline="0" dirty="0"/>
              <a:t> with previous slide]</a:t>
            </a:r>
            <a:endParaRPr lang="en-US" dirty="0"/>
          </a:p>
          <a:p>
            <a:pPr marL="228600" indent="-228600">
              <a:buFont typeface="+mj-lt"/>
              <a:buAutoNum type="arabicPeriod"/>
            </a:pPr>
            <a:r>
              <a:rPr lang="en-US" altLang="zh-CN" b="0" baseline="0" dirty="0"/>
              <a:t>T</a:t>
            </a:r>
            <a:r>
              <a:rPr lang="en-US" b="0" baseline="0" dirty="0"/>
              <a:t>o make your service successful, you are partnering with Azure. You bring the code, and Azure brings resources. [Click]</a:t>
            </a:r>
            <a:endParaRPr lang="en-US" dirty="0"/>
          </a:p>
          <a:p>
            <a:pPr marL="228600" indent="-228600">
              <a:buFont typeface="+mj-lt"/>
              <a:buAutoNum type="arabicPeriod"/>
            </a:pPr>
            <a:r>
              <a:rPr lang="en-US" dirty="0"/>
              <a:t>And you keep iterating and making improvements over time. [Click]</a:t>
            </a:r>
            <a:endParaRPr lang="en-US" baseline="0" dirty="0"/>
          </a:p>
          <a:p>
            <a:pPr marL="228600" indent="-228600">
              <a:buFont typeface="+mj-lt"/>
              <a:buAutoNum type="arabicPeriod"/>
            </a:pPr>
            <a:r>
              <a:rPr lang="en-US" baseline="0" dirty="0"/>
              <a:t>In terms of infrastructure code, you can use it to define desired states of required resources (</a:t>
            </a:r>
            <a:r>
              <a:rPr lang="en-US" b="1" baseline="0" dirty="0"/>
              <a:t>Note: current Azure Resource </a:t>
            </a:r>
            <a:r>
              <a:rPr lang="en-US" altLang="zh-CN" b="1" baseline="0" dirty="0"/>
              <a:t>Manager only support a small number of Resource Providers</a:t>
            </a:r>
            <a:r>
              <a:rPr lang="en-US" altLang="zh-CN" baseline="0" dirty="0"/>
              <a:t>). [Click]</a:t>
            </a:r>
            <a:endParaRPr lang="en-US" baseline="0" dirty="0"/>
          </a:p>
          <a:p>
            <a:pPr marL="228600" indent="-228600">
              <a:buFont typeface="+mj-lt"/>
              <a:buAutoNum type="arabicPeriod"/>
            </a:pPr>
            <a:r>
              <a:rPr lang="en-US" baseline="0" dirty="0"/>
              <a:t>You can define hosting environments, such as websites, cloud services and VMs. [Click]</a:t>
            </a:r>
          </a:p>
          <a:p>
            <a:pPr marL="228600" indent="-228600">
              <a:buFont typeface="+mj-lt"/>
              <a:buAutoNum type="arabicPeriod"/>
            </a:pPr>
            <a:r>
              <a:rPr lang="en-US" baseline="0" dirty="0"/>
              <a:t>Required services. [Click]</a:t>
            </a:r>
          </a:p>
          <a:p>
            <a:pPr marL="228600" indent="-228600">
              <a:buFont typeface="+mj-lt"/>
              <a:buAutoNum type="arabicPeriod"/>
            </a:pPr>
            <a:r>
              <a:rPr lang="en-US" baseline="0" dirty="0"/>
              <a:t>In this session we’ll focus on infrastructural components including virtual machines and virtual networks.</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42265680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64</a:t>
            </a:fld>
            <a:endParaRPr lang="en-US"/>
          </a:p>
        </p:txBody>
      </p:sp>
    </p:spTree>
    <p:extLst>
      <p:ext uri="{BB962C8B-B14F-4D97-AF65-F5344CB8AC3E}">
        <p14:creationId xmlns:p14="http://schemas.microsoft.com/office/powerpoint/2010/main" val="40214699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37" fontAlgn="base">
              <a:spcBef>
                <a:spcPct val="0"/>
              </a:spcBef>
              <a:spcAft>
                <a:spcPct val="0"/>
              </a:spcAft>
              <a:defRPr/>
            </a:pPr>
            <a:endParaRPr lang="en-US" dirty="0">
              <a:solidFill>
                <a:prstClr val="black"/>
              </a:solidFill>
              <a:latin typeface="Calibri Light" pitchFamily="34" charset="0"/>
            </a:endParaRPr>
          </a:p>
        </p:txBody>
      </p:sp>
      <p:sp>
        <p:nvSpPr>
          <p:cNvPr id="5" name="Footer Placeholder 4"/>
          <p:cNvSpPr>
            <a:spLocks noGrp="1"/>
          </p:cNvSpPr>
          <p:nvPr>
            <p:ph type="ftr" sz="quarter" idx="11"/>
          </p:nvPr>
        </p:nvSpPr>
        <p:spPr/>
        <p:txBody>
          <a:bodyPr/>
          <a:lstStyle/>
          <a:p>
            <a:pPr marL="0" defTabSz="932929" eaLnBrk="0" fontAlgn="base" hangingPunct="0">
              <a:spcBef>
                <a:spcPct val="0"/>
              </a:spcBef>
              <a:spcAft>
                <a:spcPct val="0"/>
              </a:spcAft>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32929" eaLnBrk="0" fontAlgn="base" hangingPunct="0">
              <a:spcBef>
                <a:spcPct val="0"/>
              </a:spcBef>
              <a:spcAft>
                <a:spcPct val="0"/>
              </a:spcAft>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37" fontAlgn="base">
              <a:spcBef>
                <a:spcPct val="0"/>
              </a:spcBef>
              <a:spcAft>
                <a:spcPct val="0"/>
              </a:spcAft>
              <a:defRPr/>
            </a:pPr>
            <a:fld id="{491AE8CF-25C5-47D8-B770-9703DC946C25}" type="datetime8">
              <a:rPr lang="en-US" smtClean="0">
                <a:solidFill>
                  <a:prstClr val="black"/>
                </a:solidFill>
                <a:latin typeface="Calibri Light" pitchFamily="34" charset="0"/>
              </a:rPr>
              <a:pPr defTabSz="966537" fontAlgn="base">
                <a:spcBef>
                  <a:spcPct val="0"/>
                </a:spcBef>
                <a:spcAft>
                  <a:spcPct val="0"/>
                </a:spcAft>
                <a:defRPr/>
              </a:pPr>
              <a:t>4/16/2016 1:09 AM</a:t>
            </a:fld>
            <a:endParaRPr lang="en-US" dirty="0">
              <a:solidFill>
                <a:prstClr val="black"/>
              </a:solidFill>
              <a:latin typeface="Calibri Light" pitchFamily="34" charset="0"/>
            </a:endParaRPr>
          </a:p>
        </p:txBody>
      </p:sp>
      <p:sp>
        <p:nvSpPr>
          <p:cNvPr id="7" name="Slide Number Placeholder 6"/>
          <p:cNvSpPr>
            <a:spLocks noGrp="1"/>
          </p:cNvSpPr>
          <p:nvPr>
            <p:ph type="sldNum" sz="quarter" idx="13"/>
          </p:nvPr>
        </p:nvSpPr>
        <p:spPr/>
        <p:txBody>
          <a:bodyPr/>
          <a:lstStyle/>
          <a:p>
            <a:pPr defTabSz="966537" fontAlgn="base">
              <a:spcBef>
                <a:spcPct val="0"/>
              </a:spcBef>
              <a:spcAft>
                <a:spcPct val="0"/>
              </a:spcAft>
              <a:defRPr/>
            </a:pPr>
            <a:fld id="{B4008EB6-D09E-4580-8CD6-DDB14511944F}" type="slidenum">
              <a:rPr lang="en-US" smtClean="0">
                <a:solidFill>
                  <a:prstClr val="black"/>
                </a:solidFill>
                <a:latin typeface="Calibri Light" pitchFamily="34" charset="0"/>
              </a:rPr>
              <a:pPr defTabSz="966537" fontAlgn="base">
                <a:spcBef>
                  <a:spcPct val="0"/>
                </a:spcBef>
                <a:spcAft>
                  <a:spcPct val="0"/>
                </a:spcAft>
                <a:defRPr/>
              </a:pPr>
              <a:t>66</a:t>
            </a:fld>
            <a:endParaRPr lang="en-US" dirty="0">
              <a:solidFill>
                <a:prstClr val="black"/>
              </a:solidFill>
              <a:latin typeface="Calibri Light" pitchFamily="34" charset="0"/>
            </a:endParaRPr>
          </a:p>
        </p:txBody>
      </p:sp>
    </p:spTree>
    <p:extLst>
      <p:ext uri="{BB962C8B-B14F-4D97-AF65-F5344CB8AC3E}">
        <p14:creationId xmlns:p14="http://schemas.microsoft.com/office/powerpoint/2010/main" val="3399780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8C67A6-C0E7-47DF-97C2-CA9B11275397}" type="slidenum">
              <a:rPr lang="en-US" smtClean="0">
                <a:solidFill>
                  <a:prstClr val="black"/>
                </a:solidFill>
              </a:rPr>
              <a:pPr>
                <a:defRPr/>
              </a:pPr>
              <a:t>67</a:t>
            </a:fld>
            <a:endParaRPr lang="en-US">
              <a:solidFill>
                <a:prstClr val="black"/>
              </a:solidFill>
            </a:endParaRPr>
          </a:p>
        </p:txBody>
      </p:sp>
    </p:spTree>
    <p:extLst>
      <p:ext uri="{BB962C8B-B14F-4D97-AF65-F5344CB8AC3E}">
        <p14:creationId xmlns:p14="http://schemas.microsoft.com/office/powerpoint/2010/main" val="3387946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One Marketing Template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E9C339-5222-4C7C-B0AC-28CD8A19A24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11289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High-level selling points of virtual machines.</a:t>
            </a:r>
          </a:p>
          <a:p>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Speaker Notes:</a:t>
            </a:r>
          </a:p>
          <a:p>
            <a:pPr marL="171450" indent="-171450">
              <a:buFont typeface="Arial" panose="020B0604020202020204" pitchFamily="34" charset="0"/>
              <a:buChar char="•"/>
            </a:pPr>
            <a:r>
              <a:rPr lang="en-US" dirty="0"/>
              <a:t>Both</a:t>
            </a:r>
            <a:r>
              <a:rPr lang="en-US" baseline="0" dirty="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a:t>Mention scaling at enterprise level using DSC, Puppet or Chef.</a:t>
            </a:r>
          </a:p>
          <a:p>
            <a:pPr marL="171450" indent="-171450">
              <a:buFont typeface="Arial" panose="020B0604020202020204" pitchFamily="34" charset="0"/>
              <a:buChar char="•"/>
            </a:pPr>
            <a:r>
              <a:rPr lang="en-US" baseline="0" dirty="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High-level selling points of virtual machines.</a:t>
            </a:r>
          </a:p>
          <a:p>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Speaker Notes:</a:t>
            </a:r>
          </a:p>
          <a:p>
            <a:pPr marL="171450" indent="-171450">
              <a:buFont typeface="Arial" panose="020B0604020202020204" pitchFamily="34" charset="0"/>
              <a:buChar char="•"/>
            </a:pPr>
            <a:r>
              <a:rPr lang="en-US" dirty="0"/>
              <a:t>Both</a:t>
            </a:r>
            <a:r>
              <a:rPr lang="en-US" baseline="0" dirty="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a:t>Mention scaling at enterprise level using DSC, Puppet or Chef.</a:t>
            </a:r>
          </a:p>
          <a:p>
            <a:pPr marL="171450" indent="-171450">
              <a:buFont typeface="Arial" panose="020B0604020202020204" pitchFamily="34" charset="0"/>
              <a:buChar char="•"/>
            </a:pPr>
            <a:r>
              <a:rPr lang="en-US" baseline="0" dirty="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5683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workflow for provisioning VMs in the cloud </a:t>
            </a:r>
          </a:p>
          <a:p>
            <a:endParaRPr lang="en-US" baseline="0" dirty="0"/>
          </a:p>
          <a:p>
            <a:r>
              <a:rPr lang="en-US" b="1" baseline="0" dirty="0"/>
              <a:t>Speaker Notes:</a:t>
            </a:r>
            <a:endParaRPr lang="en-US" b="1" dirty="0"/>
          </a:p>
          <a:p>
            <a:pPr marL="171450" indent="-171450">
              <a:buFont typeface="Arial" panose="020B0604020202020204" pitchFamily="34" charset="0"/>
              <a:buChar char="•"/>
            </a:pPr>
            <a:r>
              <a:rPr lang="en-US" baseline="0" dirty="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a:t>Once your choice of provisioning is made you will need to select the image and instance size to start from. </a:t>
            </a:r>
          </a:p>
          <a:p>
            <a:pPr marL="171450" indent="-171450">
              <a:buFont typeface="Arial" panose="020B0604020202020204" pitchFamily="34" charset="0"/>
              <a:buChar char="•"/>
            </a:pPr>
            <a:r>
              <a:rPr lang="en-US" baseline="0" dirty="0"/>
              <a:t>The newly created disk will be stored in blob storage and your machine will boot.</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9</a:t>
            </a:fld>
            <a:endParaRPr lang="en-US" dirty="0"/>
          </a:p>
        </p:txBody>
      </p:sp>
    </p:spTree>
    <p:extLst>
      <p:ext uri="{BB962C8B-B14F-4D97-AF65-F5344CB8AC3E}">
        <p14:creationId xmlns:p14="http://schemas.microsoft.com/office/powerpoint/2010/main" val="217834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457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9991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2196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363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3133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0605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595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521014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626451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21164217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171797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951221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46526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778219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48913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1220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15156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85380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0222194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4669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75998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3778922027"/>
      </p:ext>
    </p:extLst>
  </p:cSld>
  <p:clrMapOvr>
    <a:masterClrMapping/>
  </p:clrMapOvr>
  <p:transition>
    <p:fade/>
  </p:transition>
  <p:hf sldNum="0"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622893307"/>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60726"/>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84975424"/>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1825280448"/>
      </p:ext>
    </p:extLst>
  </p:cSld>
  <p:clrMapOvr>
    <a:masterClrMapping/>
  </p:clrMapOvr>
  <p:transition>
    <p:fade/>
  </p:transition>
  <p:hf sldNum="0"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5720844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0648763"/>
      </p:ext>
    </p:extLst>
  </p:cSld>
  <p:clrMapOvr>
    <a:masterClrMapping/>
  </p:clrMapOvr>
  <p:transition>
    <p:fade/>
  </p:transition>
  <p:hf sldNum="0"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1693880097"/>
      </p:ext>
    </p:extLst>
  </p:cSld>
  <p:clrMapOvr>
    <a:masterClrMapping/>
  </p:clrMapOvr>
  <p:transition>
    <p:fade/>
  </p:transition>
  <p:hf sldNum="0"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41582618"/>
      </p:ext>
    </p:extLst>
  </p:cSld>
  <p:clrMapOvr>
    <a:masterClrMapping/>
  </p:clrMapOvr>
  <p:transition>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3133162817"/>
      </p:ext>
    </p:extLst>
  </p:cSld>
  <p:clrMapOvr>
    <a:masterClrMapping/>
  </p:clrMapOvr>
  <p:transition>
    <p:fade/>
  </p:transition>
  <p:hf sldNum="0"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415663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01720517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26452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793644341"/>
      </p:ext>
    </p:extLst>
  </p:cSld>
  <p:clrMapOvr>
    <a:masterClrMapping/>
  </p:clrMapOvr>
  <p:transition>
    <p:fade/>
  </p:transition>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99117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9"/>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9"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312206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19934572"/>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83480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24581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21656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77355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1366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68529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5002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5314641"/>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25025074"/>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417286687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7904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508156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55233205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2695268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7803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5601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67092968"/>
      </p:ext>
    </p:extLst>
  </p:cSld>
  <p:clrMapOvr>
    <a:masterClrMapping/>
  </p:clrMapOvr>
  <p:transitio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15980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7441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8835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08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29926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93898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1998719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80701581"/>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4847831"/>
      </p:ext>
    </p:extLst>
  </p:cSld>
  <p:clrMapOvr>
    <a:masterClrMapping/>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1632526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57772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68673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56221620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708182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27603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70698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97233847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673890098"/>
      </p:ext>
    </p:extLst>
  </p:cSld>
  <p:clrMapOvr>
    <a:masterClrMapping/>
  </p:clrMapOvr>
  <p:transition>
    <p:fade/>
  </p:transition>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88945605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Click to edit Master title style</a:t>
            </a:r>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36643797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a:t>Click to edit Master title style</a:t>
            </a:r>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9125762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a:t>Click to edit Master title style</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27818778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00228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22394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0787644"/>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686426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54927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562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68569531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93602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87361987"/>
      </p:ext>
    </p:extLst>
  </p:cSld>
  <p:clrMapOvr>
    <a:masterClrMapping/>
  </p:clrMapOvr>
  <p:transition spd="slow">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4301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7344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62734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04780352"/>
      </p:ext>
    </p:extLst>
  </p:cSld>
  <p:clrMapOvr>
    <a:masterClrMapping/>
  </p:clrMapOvr>
  <p:transition spd="slow">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0827932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358176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415670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63142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580238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294749058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2624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270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478809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2.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2.pn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3.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12.pn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theme" Target="../theme/theme4.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88.xml"/><Relationship Id="rId7" Type="http://schemas.openxmlformats.org/officeDocument/2006/relationships/theme" Target="../theme/theme5.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image" Target="../media/image12.pn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theme" Target="../theme/theme6.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image" Target="../media/image12.png"/><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7.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image" Target="../media/image25.png"/><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theme" Target="../theme/theme8.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829" r:id="rId33"/>
    <p:sldLayoutId id="2147483830" r:id="rId34"/>
    <p:sldLayoutId id="2147483869" r:id="rId35"/>
    <p:sldLayoutId id="2147483870" r:id="rId36"/>
    <p:sldLayoutId id="2147483883" r:id="rId37"/>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3280939"/>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42101281"/>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4266422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548080"/>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1232136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11504004"/>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2272732125"/>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notesSlide" Target="../notesSlides/notesSlide10.xml"/><Relationship Id="rId16" Type="http://schemas.openxmlformats.org/officeDocument/2006/relationships/image" Target="../media/image70.png"/><Relationship Id="rId1" Type="http://schemas.openxmlformats.org/officeDocument/2006/relationships/slideLayout" Target="../slideLayouts/slideLayout2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2.xml"/><Relationship Id="rId1" Type="http://schemas.openxmlformats.org/officeDocument/2006/relationships/slideLayout" Target="../slideLayouts/slideLayout51.xml"/><Relationship Id="rId5" Type="http://schemas.openxmlformats.org/officeDocument/2006/relationships/image" Target="../media/image76.emf"/><Relationship Id="rId4" Type="http://schemas.openxmlformats.org/officeDocument/2006/relationships/image" Target="../media/image75.emf"/></Relationships>
</file>

<file path=ppt/slides/_rels/slide1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3.xml"/><Relationship Id="rId1" Type="http://schemas.openxmlformats.org/officeDocument/2006/relationships/slideLayout" Target="../slideLayouts/slideLayout53.xml"/><Relationship Id="rId4" Type="http://schemas.openxmlformats.org/officeDocument/2006/relationships/image" Target="../media/image7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6.xml"/></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12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4.xml"/><Relationship Id="rId1" Type="http://schemas.openxmlformats.org/officeDocument/2006/relationships/slideLayout" Target="../slideLayouts/slideLayout27.xml"/><Relationship Id="rId4" Type="http://schemas.openxmlformats.org/officeDocument/2006/relationships/image" Target="../media/image55.emf"/></Relationships>
</file>

<file path=ppt/slides/_rels/slide3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jpg"/><Relationship Id="rId2" Type="http://schemas.openxmlformats.org/officeDocument/2006/relationships/notesSlide" Target="../notesSlides/notesSlide25.xml"/><Relationship Id="rId1" Type="http://schemas.openxmlformats.org/officeDocument/2006/relationships/slideLayout" Target="../slideLayouts/slideLayout2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2" Type="http://schemas.openxmlformats.org/officeDocument/2006/relationships/hyperlink" Target="http://blogs.technet.com/b/dataplatforminsider/archive/2014/09/25/using-ssds-in-azure-vms-to-store-sql-server-tempdb-and-buffer-pool-extensions.aspx" TargetMode="Externa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0.emf"/><Relationship Id="rId4" Type="http://schemas.openxmlformats.org/officeDocument/2006/relationships/image" Target="../media/image29.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7.xml"/></Relationships>
</file>

<file path=ppt/slides/_rels/slide4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8.png"/><Relationship Id="rId7" Type="http://schemas.openxmlformats.org/officeDocument/2006/relationships/hyperlink" Target="https://twitter.com/INCEILING/status/648929603784974337" TargetMode="External"/><Relationship Id="rId2" Type="http://schemas.openxmlformats.org/officeDocument/2006/relationships/notesSlide" Target="../notesSlides/notesSlide31.xml"/><Relationship Id="rId1" Type="http://schemas.openxmlformats.org/officeDocument/2006/relationships/slideLayout" Target="../slideLayouts/slideLayout97.xml"/><Relationship Id="rId6" Type="http://schemas.openxmlformats.org/officeDocument/2006/relationships/image" Target="../media/image100.png"/><Relationship Id="rId11" Type="http://schemas.openxmlformats.org/officeDocument/2006/relationships/image" Target="../media/image103.png"/><Relationship Id="rId5" Type="http://schemas.openxmlformats.org/officeDocument/2006/relationships/image" Target="../media/image99.png"/><Relationship Id="rId10" Type="http://schemas.openxmlformats.org/officeDocument/2006/relationships/hyperlink" Target="https://twitter.com/algillen/status/648898334900494336" TargetMode="External"/><Relationship Id="rId4" Type="http://schemas.openxmlformats.org/officeDocument/2006/relationships/hyperlink" Target="https://twitter.com/valb00/status/648942410509230082" TargetMode="External"/><Relationship Id="rId9" Type="http://schemas.openxmlformats.org/officeDocument/2006/relationships/image" Target="../media/image102.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37.xml"/><Relationship Id="rId3" Type="http://schemas.openxmlformats.org/officeDocument/2006/relationships/tags" Target="../tags/tag3.xml"/><Relationship Id="rId7" Type="http://schemas.openxmlformats.org/officeDocument/2006/relationships/slideLayout" Target="../slideLayouts/slideLayout5.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tags" Target="../tags/tag6.xml"/><Relationship Id="rId11" Type="http://schemas.openxmlformats.org/officeDocument/2006/relationships/image" Target="../media/image106.png"/><Relationship Id="rId5" Type="http://schemas.openxmlformats.org/officeDocument/2006/relationships/tags" Target="../tags/tag5.xml"/><Relationship Id="rId10" Type="http://schemas.openxmlformats.org/officeDocument/2006/relationships/image" Target="../media/image105.emf"/><Relationship Id="rId4" Type="http://schemas.openxmlformats.org/officeDocument/2006/relationships/tags" Target="../tags/tag4.xml"/><Relationship Id="rId9" Type="http://schemas.openxmlformats.org/officeDocument/2006/relationships/oleObject" Target="../embeddings/oleObject1.bin"/></Relationships>
</file>

<file path=ppt/slides/_rels/slide4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18" Type="http://schemas.openxmlformats.org/officeDocument/2006/relationships/image" Target="../media/image43.emf"/><Relationship Id="rId3" Type="http://schemas.openxmlformats.org/officeDocument/2006/relationships/image" Target="../media/image28.emf"/><Relationship Id="rId7" Type="http://schemas.openxmlformats.org/officeDocument/2006/relationships/image" Target="../media/image32.emf"/><Relationship Id="rId12" Type="http://schemas.openxmlformats.org/officeDocument/2006/relationships/image" Target="../media/image37.emf"/><Relationship Id="rId17" Type="http://schemas.openxmlformats.org/officeDocument/2006/relationships/image" Target="../media/image42.emf"/><Relationship Id="rId2" Type="http://schemas.openxmlformats.org/officeDocument/2006/relationships/notesSlide" Target="../notesSlides/notesSlide5.xml"/><Relationship Id="rId16" Type="http://schemas.openxmlformats.org/officeDocument/2006/relationships/image" Target="../media/image41.emf"/><Relationship Id="rId1" Type="http://schemas.openxmlformats.org/officeDocument/2006/relationships/slideLayout" Target="../slideLayouts/slideLayout6.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5" Type="http://schemas.openxmlformats.org/officeDocument/2006/relationships/image" Target="../media/image4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emf"/></Relationships>
</file>

<file path=ppt/slides/_rels/slide50.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notesSlide" Target="../notesSlides/notesSlide40.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slideLayout" Target="../slideLayouts/slideLayout28.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51.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2" Type="http://schemas.openxmlformats.org/officeDocument/2006/relationships/tags" Target="../tags/tag26.xml"/><Relationship Id="rId16" Type="http://schemas.openxmlformats.org/officeDocument/2006/relationships/notesSlide" Target="../notesSlides/notesSlide41.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slideLayout" Target="../slideLayouts/slideLayout28.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48.xml"/><Relationship Id="rId1" Type="http://schemas.openxmlformats.org/officeDocument/2006/relationships/slideLayout" Target="../slideLayouts/slideLayout2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6.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51.xml"/><Relationship Id="rId1" Type="http://schemas.openxmlformats.org/officeDocument/2006/relationships/slideLayout" Target="../slideLayouts/slideLayout79.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0.xml"/></Relationships>
</file>

<file path=ppt/slides/_rels/slide6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53.xml"/><Relationship Id="rId1" Type="http://schemas.openxmlformats.org/officeDocument/2006/relationships/slideLayout" Target="../slideLayouts/slideLayout80.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4.xml"/><Relationship Id="rId1" Type="http://schemas.openxmlformats.org/officeDocument/2006/relationships/slideLayout" Target="../slideLayouts/slideLayout29.xml"/><Relationship Id="rId4" Type="http://schemas.openxmlformats.org/officeDocument/2006/relationships/image" Target="../media/image129.png"/></Relationships>
</file>

<file path=ppt/slides/_rels/slide7.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gif"/><Relationship Id="rId4" Type="http://schemas.openxmlformats.org/officeDocument/2006/relationships/image" Target="../media/image45.png"/><Relationship Id="rId9" Type="http://schemas.openxmlformats.org/officeDocument/2006/relationships/image" Target="../media/image5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emf"/><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a:t>
            </a:r>
            <a:r>
              <a:rPr lang="en-US" dirty="0" err="1"/>
              <a:t>IaaS</a:t>
            </a:r>
            <a:endParaRPr lang="en-US" dirty="0"/>
          </a:p>
        </p:txBody>
      </p:sp>
      <p:sp>
        <p:nvSpPr>
          <p:cNvPr id="3" name="Text Placeholder 2"/>
          <p:cNvSpPr>
            <a:spLocks noGrp="1"/>
          </p:cNvSpPr>
          <p:nvPr>
            <p:ph type="body" sz="quarter" idx="10"/>
          </p:nvPr>
        </p:nvSpPr>
        <p:spPr/>
        <p:txBody>
          <a:bodyPr/>
          <a:lstStyle/>
          <a:p>
            <a:endParaRPr lang="en-US" sz="2800"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a:t>VM Gallery</a:t>
            </a:r>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a:t>A collection of prebuilt images for various workloads</a:t>
            </a:r>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a:solidFill>
                    <a:schemeClr val="bg1"/>
                  </a:solidFill>
                  <a:latin typeface="+mj-lt"/>
                </a:rPr>
                <a:t>CentOS</a:t>
              </a:r>
              <a:r>
                <a:rPr lang="en-US" sz="900" dirty="0">
                  <a:solidFill>
                    <a:schemeClr val="bg1"/>
                  </a:solidFill>
                  <a:latin typeface="+mj-lt"/>
                </a:rPr>
                <a:t> 6.5</a:t>
              </a: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a:solidFill>
                    <a:schemeClr val="bg1"/>
                  </a:solidFill>
                  <a:latin typeface="+mj-lt"/>
                </a:rPr>
                <a:t>SUSE Linux </a:t>
              </a:r>
            </a:p>
            <a:p>
              <a:pPr algn="ctr"/>
              <a:r>
                <a:rPr lang="en-US" altLang="zh-CN" sz="900" dirty="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a:solidFill>
                    <a:schemeClr val="bg1"/>
                  </a:solidFill>
                  <a:latin typeface="+mj-lt"/>
                </a:rPr>
                <a:t>Oracle Linux 6.4.0.0.0</a:t>
              </a: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a:solidFill>
                    <a:schemeClr val="bg1"/>
                  </a:solidFill>
                  <a:latin typeface="+mj-lt"/>
                </a:rPr>
                <a:t>SQL </a:t>
              </a:r>
              <a:r>
                <a:rPr lang="en-US" altLang="zh-CN" sz="900" dirty="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a:solidFill>
                    <a:schemeClr val="bg1"/>
                  </a:solidFill>
                  <a:latin typeface="+mj-lt"/>
                </a:rPr>
                <a:t>Microsoft Dynamics </a:t>
              </a:r>
            </a:p>
            <a:p>
              <a:pPr algn="ctr"/>
              <a:r>
                <a:rPr lang="en-US" altLang="zh-CN" sz="900" dirty="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a:solidFill>
                    <a:schemeClr val="bg1"/>
                  </a:solidFill>
                  <a:latin typeface="+mj-lt"/>
                </a:rPr>
                <a:t>SAP HA</a:t>
              </a:r>
              <a:r>
                <a:rPr lang="en-US" altLang="zh-CN" sz="900" dirty="0">
                  <a:solidFill>
                    <a:schemeClr val="bg1"/>
                  </a:solidFill>
                  <a:latin typeface="+mj-lt"/>
                </a:rPr>
                <a:t>NA </a:t>
              </a:r>
            </a:p>
            <a:p>
              <a:pPr algn="ctr"/>
              <a:r>
                <a:rPr lang="en-US" altLang="zh-CN" sz="900" dirty="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a:solidFill>
                    <a:schemeClr val="bg1"/>
                  </a:solidFill>
                  <a:latin typeface="+mj-lt"/>
                </a:rPr>
                <a:t>Oracle WebLogic</a:t>
              </a:r>
            </a:p>
            <a:p>
              <a:pPr algn="ctr"/>
              <a:r>
                <a:rPr lang="en-US" altLang="zh-CN" sz="900" dirty="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a:solidFill>
                    <a:schemeClr val="bg1"/>
                  </a:solidFill>
                  <a:latin typeface="+mj-lt"/>
                </a:rPr>
                <a:t>openSUSE</a:t>
              </a:r>
              <a:r>
                <a:rPr lang="en-US" altLang="zh-CN" sz="900" dirty="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2" y="549351"/>
            <a:ext cx="9976363" cy="917575"/>
          </a:xfrm>
          <a:prstGeom prst="rect">
            <a:avLst/>
          </a:prstGeom>
        </p:spPr>
        <p:txBody>
          <a:bodyPr/>
          <a:lstStyle/>
          <a:p>
            <a:r>
              <a:rPr lang="en-US" dirty="0"/>
              <a:t>Virtual Machine </a:t>
            </a:r>
            <a:r>
              <a:rPr lang="en-US" dirty="0" err="1"/>
              <a:t>Sizess</a:t>
            </a:r>
            <a:endParaRPr lang="en-US" dirty="0"/>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Optimized</a:t>
            </a:r>
          </a:p>
        </p:txBody>
      </p:sp>
    </p:spTree>
    <p:extLst>
      <p:ext uri="{BB962C8B-B14F-4D97-AF65-F5344CB8AC3E}">
        <p14:creationId xmlns:p14="http://schemas.microsoft.com/office/powerpoint/2010/main" val="39351667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storage group"/>
          <p:cNvGrpSpPr/>
          <p:nvPr/>
        </p:nvGrpSpPr>
        <p:grpSpPr>
          <a:xfrm>
            <a:off x="8271780" y="1816293"/>
            <a:ext cx="2182318" cy="2323245"/>
            <a:chOff x="9894768" y="1761094"/>
            <a:chExt cx="2182814" cy="2323772"/>
          </a:xfrm>
        </p:grpSpPr>
        <p:sp>
          <p:nvSpPr>
            <p:cNvPr id="41" name="Rectangle 4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&gt;80,000 IOPs</a:t>
              </a:r>
            </a:p>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Premium Storage</a:t>
              </a:r>
            </a:p>
          </p:txBody>
        </p:sp>
        <p:grpSp>
          <p:nvGrpSpPr>
            <p:cNvPr id="42" name="Group 41"/>
            <p:cNvGrpSpPr/>
            <p:nvPr/>
          </p:nvGrpSpPr>
          <p:grpSpPr>
            <a:xfrm>
              <a:off x="10264877" y="1761094"/>
              <a:ext cx="1442596" cy="1494996"/>
              <a:chOff x="-477782" y="450675"/>
              <a:chExt cx="5901463" cy="6115812"/>
            </a:xfrm>
          </p:grpSpPr>
          <p:sp>
            <p:nvSpPr>
              <p:cNvPr id="43" name="16-Point Star 42"/>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3" tIns="146250" rIns="182813" bIns="146250" numCol="1" spcCol="0" rtlCol="0" fromWordArt="0" anchor="t" anchorCtr="0" forceAA="0" compatLnSpc="1">
                <a:prstTxWarp prst="textNoShape">
                  <a:avLst/>
                </a:prstTxWarp>
                <a:noAutofit/>
              </a:bodyPr>
              <a:lstStyle/>
              <a:p>
                <a:pPr algn="ctr" defTabSz="932013">
                  <a:lnSpc>
                    <a:spcPct val="90000"/>
                  </a:lnSpc>
                </a:pPr>
                <a:endParaRPr lang="en-US" sz="2400" dirty="0" err="1">
                  <a:solidFill>
                    <a:srgbClr val="000000"/>
                  </a:solidFill>
                  <a:latin typeface="Segoe UI Light" panose="020B0502040204020203" pitchFamily="34" charset="0"/>
                  <a:ea typeface="Segoe UI" pitchFamily="34" charset="0"/>
                  <a:cs typeface="Segoe UI Light" panose="020B0502040204020203" pitchFamily="34" charset="0"/>
                </a:endParaRPr>
              </a:p>
            </p:txBody>
          </p:sp>
          <p:pic>
            <p:nvPicPr>
              <p:cNvPr id="44" name="Picture 43"/>
              <p:cNvPicPr>
                <a:picLocks noChangeAspect="1"/>
              </p:cNvPicPr>
              <p:nvPr/>
            </p:nvPicPr>
            <p:blipFill>
              <a:blip r:embed="rId3"/>
              <a:stretch>
                <a:fillRect/>
              </a:stretch>
            </p:blipFill>
            <p:spPr>
              <a:xfrm>
                <a:off x="2990885" y="4844838"/>
                <a:ext cx="1486280" cy="1490576"/>
              </a:xfrm>
              <a:prstGeom prst="rect">
                <a:avLst/>
              </a:prstGeom>
            </p:spPr>
          </p:pic>
          <p:pic>
            <p:nvPicPr>
              <p:cNvPr id="45" name="Picture 44"/>
              <p:cNvPicPr>
                <a:picLocks noChangeAspect="1"/>
              </p:cNvPicPr>
              <p:nvPr/>
            </p:nvPicPr>
            <p:blipFill>
              <a:blip r:embed="rId3"/>
              <a:stretch>
                <a:fillRect/>
              </a:stretch>
            </p:blipFill>
            <p:spPr>
              <a:xfrm>
                <a:off x="624820" y="1700441"/>
                <a:ext cx="3815982" cy="3827010"/>
              </a:xfrm>
              <a:prstGeom prst="rect">
                <a:avLst/>
              </a:prstGeom>
            </p:spPr>
          </p:pic>
          <p:pic>
            <p:nvPicPr>
              <p:cNvPr id="46" name="Picture 45"/>
              <p:cNvPicPr>
                <a:picLocks noChangeAspect="1"/>
              </p:cNvPicPr>
              <p:nvPr/>
            </p:nvPicPr>
            <p:blipFill>
              <a:blip r:embed="rId3"/>
              <a:stretch>
                <a:fillRect/>
              </a:stretch>
            </p:blipFill>
            <p:spPr>
              <a:xfrm>
                <a:off x="2211493" y="450675"/>
                <a:ext cx="1974734" cy="1980442"/>
              </a:xfrm>
              <a:prstGeom prst="rect">
                <a:avLst/>
              </a:prstGeom>
            </p:spPr>
          </p:pic>
        </p:grpSp>
      </p:grpSp>
      <p:grpSp>
        <p:nvGrpSpPr>
          <p:cNvPr id="47" name="N group 1"/>
          <p:cNvGrpSpPr/>
          <p:nvPr/>
        </p:nvGrpSpPr>
        <p:grpSpPr>
          <a:xfrm>
            <a:off x="8249470" y="1834655"/>
            <a:ext cx="2182318" cy="2304882"/>
            <a:chOff x="8250476" y="1779460"/>
            <a:chExt cx="2182814" cy="2305406"/>
          </a:xfrm>
        </p:grpSpPr>
        <p:sp>
          <p:nvSpPr>
            <p:cNvPr id="48" name="Rectangle 47"/>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GPU-enabled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virtual machines</a:t>
              </a:r>
            </a:p>
          </p:txBody>
        </p:sp>
        <p:grpSp>
          <p:nvGrpSpPr>
            <p:cNvPr id="49" name="Group 48"/>
            <p:cNvGrpSpPr/>
            <p:nvPr/>
          </p:nvGrpSpPr>
          <p:grpSpPr>
            <a:xfrm>
              <a:off x="8747354" y="1779460"/>
              <a:ext cx="1179920" cy="1538737"/>
              <a:chOff x="406421" y="2432376"/>
              <a:chExt cx="2059118" cy="2685303"/>
            </a:xfrm>
          </p:grpSpPr>
          <p:grpSp>
            <p:nvGrpSpPr>
              <p:cNvPr id="50" name="Group 49"/>
              <p:cNvGrpSpPr/>
              <p:nvPr/>
            </p:nvGrpSpPr>
            <p:grpSpPr>
              <a:xfrm>
                <a:off x="406421" y="2432376"/>
                <a:ext cx="2059118" cy="2685303"/>
                <a:chOff x="6982264" y="1006524"/>
                <a:chExt cx="4480135" cy="5829701"/>
              </a:xfrm>
            </p:grpSpPr>
            <p:pic>
              <p:nvPicPr>
                <p:cNvPr id="52" name="Picture 51"/>
                <p:cNvPicPr>
                  <a:picLocks noChangeAspect="1"/>
                </p:cNvPicPr>
                <p:nvPr/>
              </p:nvPicPr>
              <p:blipFill>
                <a:blip r:embed="rId4"/>
                <a:stretch>
                  <a:fillRect/>
                </a:stretch>
              </p:blipFill>
              <p:spPr>
                <a:xfrm>
                  <a:off x="7199561" y="1172781"/>
                  <a:ext cx="4182166" cy="3848482"/>
                </a:xfrm>
                <a:prstGeom prst="rect">
                  <a:avLst/>
                </a:prstGeom>
              </p:spPr>
            </p:pic>
            <p:pic>
              <p:nvPicPr>
                <p:cNvPr id="53" name="Picture 52"/>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51" name="TextBox 50"/>
              <p:cNvSpPr txBox="1"/>
              <p:nvPr/>
            </p:nvSpPr>
            <p:spPr>
              <a:xfrm>
                <a:off x="639096" y="2638279"/>
                <a:ext cx="1632155" cy="1127477"/>
              </a:xfrm>
              <a:prstGeom prst="rect">
                <a:avLst/>
              </a:prstGeom>
              <a:solidFill>
                <a:schemeClr val="accent5"/>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N</a:t>
                </a:r>
              </a:p>
            </p:txBody>
          </p:sp>
        </p:grpSp>
      </p:grpSp>
      <p:grpSp>
        <p:nvGrpSpPr>
          <p:cNvPr id="3" name="Group 2"/>
          <p:cNvGrpSpPr/>
          <p:nvPr/>
        </p:nvGrpSpPr>
        <p:grpSpPr>
          <a:xfrm>
            <a:off x="4150181" y="1835218"/>
            <a:ext cx="2182318" cy="2304882"/>
            <a:chOff x="66528" y="1779460"/>
            <a:chExt cx="2182814" cy="2305406"/>
          </a:xfrm>
        </p:grpSpPr>
        <p:sp>
          <p:nvSpPr>
            <p:cNvPr id="4" name="Rectangle 3"/>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New generation</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of D family VMs</a:t>
              </a:r>
            </a:p>
          </p:txBody>
        </p:sp>
        <p:grpSp>
          <p:nvGrpSpPr>
            <p:cNvPr id="5" name="Group 4"/>
            <p:cNvGrpSpPr/>
            <p:nvPr/>
          </p:nvGrpSpPr>
          <p:grpSpPr>
            <a:xfrm>
              <a:off x="567975" y="1779460"/>
              <a:ext cx="1179920" cy="1538737"/>
              <a:chOff x="406421" y="2432376"/>
              <a:chExt cx="2059118" cy="2685303"/>
            </a:xfrm>
          </p:grpSpPr>
          <p:grpSp>
            <p:nvGrpSpPr>
              <p:cNvPr id="6" name="Group 5"/>
              <p:cNvGrpSpPr/>
              <p:nvPr/>
            </p:nvGrpSpPr>
            <p:grpSpPr>
              <a:xfrm>
                <a:off x="406421" y="2432376"/>
                <a:ext cx="2059118" cy="2685303"/>
                <a:chOff x="6982264" y="1006524"/>
                <a:chExt cx="4480135" cy="5829701"/>
              </a:xfrm>
            </p:grpSpPr>
            <p:pic>
              <p:nvPicPr>
                <p:cNvPr id="9" name="Picture 8"/>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FFFFFF">
                        <a:lumMod val="50000"/>
                      </a:srgbClr>
                    </a:solidFill>
                    <a:latin typeface="Segoe UI Light" panose="020B0502040204020203" pitchFamily="34" charset="0"/>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p:spPr>
            <p:txBody>
              <a:bodyPr wrap="square" lIns="0" tIns="127988" rIns="0" bIns="146250" rtlCol="0">
                <a:noAutofit/>
              </a:bodyPr>
              <a:lstStyle/>
              <a:p>
                <a:pPr algn="ctr" defTabSz="932192">
                  <a:lnSpc>
                    <a:spcPct val="90000"/>
                  </a:lnSpc>
                  <a:defRPr/>
                </a:pPr>
                <a:r>
                  <a:rPr lang="en-US" sz="32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DV2</a:t>
                </a:r>
              </a:p>
            </p:txBody>
          </p:sp>
        </p:grpSp>
      </p:grpSp>
      <p:grpSp>
        <p:nvGrpSpPr>
          <p:cNvPr id="11" name="D Group"/>
          <p:cNvGrpSpPr/>
          <p:nvPr/>
        </p:nvGrpSpPr>
        <p:grpSpPr>
          <a:xfrm>
            <a:off x="4116854" y="1835218"/>
            <a:ext cx="2182318" cy="2304882"/>
            <a:chOff x="166180" y="1779460"/>
            <a:chExt cx="2182814" cy="2305406"/>
          </a:xfrm>
        </p:grpSpPr>
        <p:sp>
          <p:nvSpPr>
            <p:cNvPr id="12"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SSD Storage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 CPUs</a:t>
              </a:r>
            </a:p>
          </p:txBody>
        </p:sp>
        <p:grpSp>
          <p:nvGrpSpPr>
            <p:cNvPr id="13" name="Group 12"/>
            <p:cNvGrpSpPr/>
            <p:nvPr/>
          </p:nvGrpSpPr>
          <p:grpSpPr>
            <a:xfrm>
              <a:off x="667627" y="1779460"/>
              <a:ext cx="1179920" cy="1538737"/>
              <a:chOff x="406421" y="2432376"/>
              <a:chExt cx="2059118" cy="2685303"/>
            </a:xfrm>
          </p:grpSpPr>
          <p:grpSp>
            <p:nvGrpSpPr>
              <p:cNvPr id="14" name="Group 13"/>
              <p:cNvGrpSpPr/>
              <p:nvPr/>
            </p:nvGrpSpPr>
            <p:grpSpPr>
              <a:xfrm>
                <a:off x="406421" y="2432376"/>
                <a:ext cx="2059118" cy="2685303"/>
                <a:chOff x="6982264" y="1006524"/>
                <a:chExt cx="4480135" cy="5829701"/>
              </a:xfrm>
            </p:grpSpPr>
            <p:pic>
              <p:nvPicPr>
                <p:cNvPr id="16" name="Picture 15"/>
                <p:cNvPicPr>
                  <a:picLocks noChangeAspect="1"/>
                </p:cNvPicPr>
                <p:nvPr/>
              </p:nvPicPr>
              <p:blipFill>
                <a:blip r:embed="rId4"/>
                <a:stretch>
                  <a:fillRect/>
                </a:stretch>
              </p:blipFill>
              <p:spPr>
                <a:xfrm>
                  <a:off x="7199561" y="1172781"/>
                  <a:ext cx="4182166" cy="3848482"/>
                </a:xfrm>
                <a:prstGeom prst="rect">
                  <a:avLst/>
                </a:prstGeom>
              </p:spPr>
            </p:pic>
            <p:pic>
              <p:nvPicPr>
                <p:cNvPr id="17" name="Picture 16"/>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a:t>
                </a:r>
              </a:p>
            </p:txBody>
          </p:sp>
        </p:grpSp>
      </p:grpSp>
      <p:sp>
        <p:nvSpPr>
          <p:cNvPr id="19" name="Title 2"/>
          <p:cNvSpPr>
            <a:spLocks noGrp="1"/>
          </p:cNvSpPr>
          <p:nvPr>
            <p:ph type="title" idx="4294967295"/>
          </p:nvPr>
        </p:nvSpPr>
        <p:spPr>
          <a:xfrm>
            <a:off x="448213" y="270572"/>
            <a:ext cx="11886088" cy="917367"/>
          </a:xfrm>
        </p:spPr>
        <p:txBody>
          <a:bodyPr/>
          <a:lstStyle/>
          <a:p>
            <a:r>
              <a:rPr lang="en-US" dirty="0">
                <a:solidFill>
                  <a:schemeClr val="bg1"/>
                </a:solidFill>
                <a:latin typeface="Segoe UI Light" panose="020B0502040204020203" pitchFamily="34" charset="0"/>
                <a:cs typeface="Segoe UI Light" panose="020B0502040204020203" pitchFamily="34" charset="0"/>
              </a:rPr>
              <a:t>Scale-up options</a:t>
            </a:r>
          </a:p>
        </p:txBody>
      </p:sp>
      <p:cxnSp>
        <p:nvCxnSpPr>
          <p:cNvPr id="20" name="Straight Connector 19"/>
          <p:cNvCxnSpPr/>
          <p:nvPr/>
        </p:nvCxnSpPr>
        <p:spPr>
          <a:xfrm>
            <a:off x="1067423" y="1161247"/>
            <a:ext cx="10284665" cy="17586"/>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64" y="5392240"/>
            <a:ext cx="12190272" cy="1465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1" rIns="182838" bIns="146271" numCol="1" spcCol="0" rtlCol="0" fromWordArt="0" anchor="ctr" anchorCtr="0" forceAA="0" compatLnSpc="1">
            <a:prstTxWarp prst="textNoShape">
              <a:avLst/>
            </a:prstTxWarp>
            <a:noAutofit/>
          </a:bodyPr>
          <a:lstStyle/>
          <a:p>
            <a:pPr algn="ctr" defTabSz="914367">
              <a:lnSpc>
                <a:spcPct val="90000"/>
              </a:lnSpc>
              <a:spcBef>
                <a:spcPts val="1200"/>
              </a:spcBef>
              <a:buClr>
                <a:srgbClr val="FFFFFF"/>
              </a:buClr>
              <a:defRPr/>
            </a:pPr>
            <a:r>
              <a:rPr lang="en-US" sz="4000" dirty="0">
                <a:solidFill>
                  <a:srgbClr val="000000"/>
                </a:solidFill>
                <a:ea typeface="Segoe UI Black" panose="020B0A02040204020203" pitchFamily="34" charset="0"/>
                <a:cs typeface="Segoe UI Black" panose="020B0A02040204020203" pitchFamily="34" charset="0"/>
              </a:rPr>
              <a:t>Largest virtual machines</a:t>
            </a:r>
            <a:br>
              <a:rPr lang="en-US" sz="4000" dirty="0">
                <a:solidFill>
                  <a:srgbClr val="000000"/>
                </a:solidFill>
                <a:ea typeface="Segoe UI Black" panose="020B0A02040204020203" pitchFamily="34" charset="0"/>
                <a:cs typeface="Segoe UI Black" panose="020B0A02040204020203" pitchFamily="34" charset="0"/>
              </a:rPr>
            </a:br>
            <a:r>
              <a:rPr lang="en-US" sz="4000" dirty="0">
                <a:solidFill>
                  <a:srgbClr val="000000"/>
                </a:solidFill>
                <a:ea typeface="Segoe UI Black" panose="020B0A02040204020203" pitchFamily="34" charset="0"/>
                <a:cs typeface="Segoe UI Black" panose="020B0A02040204020203" pitchFamily="34" charset="0"/>
              </a:rPr>
              <a:t>Fastest storage in the public cloud</a:t>
            </a:r>
          </a:p>
        </p:txBody>
      </p:sp>
      <p:sp>
        <p:nvSpPr>
          <p:cNvPr id="22" name="Rectangle 21"/>
          <p:cNvSpPr/>
          <p:nvPr/>
        </p:nvSpPr>
        <p:spPr bwMode="auto">
          <a:xfrm>
            <a:off x="4096804" y="4043267"/>
            <a:ext cx="2182318"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35% faster than D</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Intel E5-2673 v3 CPUs</a:t>
            </a:r>
          </a:p>
        </p:txBody>
      </p:sp>
      <p:sp>
        <p:nvSpPr>
          <p:cNvPr id="23" name="Rectangle 22"/>
          <p:cNvSpPr/>
          <p:nvPr/>
        </p:nvSpPr>
        <p:spPr bwMode="auto">
          <a:xfrm>
            <a:off x="7967661" y="4043267"/>
            <a:ext cx="2751906"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NVIDIA GPUs</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Remote visualization </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Compute-intensive + RDMA</a:t>
            </a:r>
          </a:p>
        </p:txBody>
      </p:sp>
      <p:grpSp>
        <p:nvGrpSpPr>
          <p:cNvPr id="24" name="A Group"/>
          <p:cNvGrpSpPr/>
          <p:nvPr/>
        </p:nvGrpSpPr>
        <p:grpSpPr>
          <a:xfrm>
            <a:off x="2035107" y="1834655"/>
            <a:ext cx="2182318" cy="2304882"/>
            <a:chOff x="2034704" y="1779460"/>
            <a:chExt cx="2182814" cy="2305406"/>
          </a:xfrm>
        </p:grpSpPr>
        <p:sp>
          <p:nvSpPr>
            <p:cNvPr id="25" name="Rectangle 2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Highest value</a:t>
              </a:r>
            </a:p>
          </p:txBody>
        </p:sp>
        <p:grpSp>
          <p:nvGrpSpPr>
            <p:cNvPr id="26" name="Group 25"/>
            <p:cNvGrpSpPr/>
            <p:nvPr/>
          </p:nvGrpSpPr>
          <p:grpSpPr>
            <a:xfrm>
              <a:off x="2536151" y="1779460"/>
              <a:ext cx="1179920" cy="1538737"/>
              <a:chOff x="406421" y="2432376"/>
              <a:chExt cx="2059118" cy="2685303"/>
            </a:xfrm>
          </p:grpSpPr>
          <p:grpSp>
            <p:nvGrpSpPr>
              <p:cNvPr id="27" name="Group 26"/>
              <p:cNvGrpSpPr/>
              <p:nvPr/>
            </p:nvGrpSpPr>
            <p:grpSpPr>
              <a:xfrm>
                <a:off x="406421" y="2432376"/>
                <a:ext cx="2059118" cy="2685303"/>
                <a:chOff x="6982264" y="1006524"/>
                <a:chExt cx="4480135" cy="5829701"/>
              </a:xfrm>
            </p:grpSpPr>
            <p:pic>
              <p:nvPicPr>
                <p:cNvPr id="29" name="Picture 28"/>
                <p:cNvPicPr>
                  <a:picLocks noChangeAspect="1"/>
                </p:cNvPicPr>
                <p:nvPr/>
              </p:nvPicPr>
              <p:blipFill>
                <a:blip r:embed="rId4"/>
                <a:stretch>
                  <a:fillRect/>
                </a:stretch>
              </p:blipFill>
              <p:spPr>
                <a:xfrm>
                  <a:off x="7199561" y="1172781"/>
                  <a:ext cx="4182166" cy="3848482"/>
                </a:xfrm>
                <a:prstGeom prst="rect">
                  <a:avLst/>
                </a:prstGeom>
              </p:spPr>
            </p:pic>
            <p:pic>
              <p:nvPicPr>
                <p:cNvPr id="30" name="Picture 29"/>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28" name="TextBox 27"/>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a:t>
                </a:r>
              </a:p>
            </p:txBody>
          </p:sp>
        </p:grpSp>
      </p:grpSp>
      <p:grpSp>
        <p:nvGrpSpPr>
          <p:cNvPr id="32" name="Group 31"/>
          <p:cNvGrpSpPr/>
          <p:nvPr/>
        </p:nvGrpSpPr>
        <p:grpSpPr>
          <a:xfrm>
            <a:off x="6179018" y="1834655"/>
            <a:ext cx="2182318" cy="2304882"/>
            <a:chOff x="6179555" y="1779460"/>
            <a:chExt cx="2182814" cy="2305406"/>
          </a:xfrm>
        </p:grpSpPr>
        <p:sp>
          <p:nvSpPr>
            <p:cNvPr id="33" name="Rectangle 32"/>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Most memory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fastest CPUs</a:t>
              </a:r>
            </a:p>
          </p:txBody>
        </p:sp>
        <p:grpSp>
          <p:nvGrpSpPr>
            <p:cNvPr id="34" name="Group 33"/>
            <p:cNvGrpSpPr/>
            <p:nvPr/>
          </p:nvGrpSpPr>
          <p:grpSpPr>
            <a:xfrm>
              <a:off x="6679492"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G</a:t>
                </a:r>
              </a:p>
            </p:txBody>
          </p:sp>
        </p:grpSp>
      </p:grpSp>
      <p:sp>
        <p:nvSpPr>
          <p:cNvPr id="55" name="Rectangle 54"/>
          <p:cNvSpPr/>
          <p:nvPr/>
        </p:nvSpPr>
        <p:spPr bwMode="auto">
          <a:xfrm>
            <a:off x="701966"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Highest value</a:t>
            </a:r>
          </a:p>
        </p:txBody>
      </p:sp>
      <p:sp>
        <p:nvSpPr>
          <p:cNvPr id="56" name="Rectangle 55"/>
          <p:cNvSpPr/>
          <p:nvPr/>
        </p:nvSpPr>
        <p:spPr bwMode="auto">
          <a:xfrm>
            <a:off x="9447801"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Largest scale-up</a:t>
            </a:r>
          </a:p>
        </p:txBody>
      </p:sp>
    </p:spTree>
    <p:extLst>
      <p:ext uri="{BB962C8B-B14F-4D97-AF65-F5344CB8AC3E}">
        <p14:creationId xmlns:p14="http://schemas.microsoft.com/office/powerpoint/2010/main" val="17016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path" presetSubtype="0" decel="100000" fill="hold" nodeType="clickEffect">
                                  <p:stCondLst>
                                    <p:cond delay="0"/>
                                  </p:stCondLst>
                                  <p:childTnLst>
                                    <p:animMotion origin="layout" path="M -3.11463E-7 4.11711E-6 L -0.16799 4.11711E-6 " pathEditMode="relative" rAng="0" ptsTypes="AA">
                                      <p:cBhvr>
                                        <p:cTn id="13" dur="750" fill="hold"/>
                                        <p:tgtEl>
                                          <p:spTgt spid="24"/>
                                        </p:tgtEl>
                                        <p:attrNameLst>
                                          <p:attrName>ppt_x</p:attrName>
                                          <p:attrName>ppt_y</p:attrName>
                                        </p:attrNameLst>
                                      </p:cBhvr>
                                      <p:rCtr x="-8399" y="0"/>
                                    </p:animMotion>
                                  </p:childTnLst>
                                </p:cTn>
                              </p:par>
                              <p:par>
                                <p:cTn id="14" presetID="35" presetClass="path" presetSubtype="0" decel="100000" fill="hold" nodeType="withEffect">
                                  <p:stCondLst>
                                    <p:cond delay="0"/>
                                  </p:stCondLst>
                                  <p:childTnLst>
                                    <p:animMotion origin="layout" path="M -3.33333E-6 -3.82716E-6 L -0.1658 -3.82716E-6 " pathEditMode="relative" rAng="0" ptsTypes="AA">
                                      <p:cBhvr>
                                        <p:cTn id="15" dur="750" fill="hold"/>
                                        <p:tgtEl>
                                          <p:spTgt spid="11"/>
                                        </p:tgtEl>
                                        <p:attrNameLst>
                                          <p:attrName>ppt_x</p:attrName>
                                          <p:attrName>ppt_y</p:attrName>
                                        </p:attrNameLst>
                                      </p:cBhvr>
                                      <p:rCtr x="-8299" y="0"/>
                                    </p:animMotion>
                                  </p:childTnLst>
                                </p:cTn>
                              </p:par>
                              <p:par>
                                <p:cTn id="16" presetID="10" presetClass="entr" presetSubtype="0" fill="hold"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250"/>
                                  </p:stCondLst>
                                  <p:childTnLst>
                                    <p:animMotion origin="layout" path="M -1.11111E-6 -3.82716E-6 L -1.11111E-6 0.09136 " pathEditMode="relative" rAng="0" ptsTypes="AA">
                                      <p:cBhvr>
                                        <p:cTn id="20" dur="750" spd="-100000" fill="hold"/>
                                        <p:tgtEl>
                                          <p:spTgt spid="3"/>
                                        </p:tgtEl>
                                        <p:attrNameLst>
                                          <p:attrName>ppt_x</p:attrName>
                                          <p:attrName>ppt_y</p:attrName>
                                        </p:attrNameLst>
                                      </p:cBhvr>
                                      <p:rCtr x="0" y="4568"/>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0"/>
                            </p:stCondLst>
                            <p:childTnLst>
                              <p:par>
                                <p:cTn id="30" presetID="63" presetClass="path" presetSubtype="0" decel="100000" fill="hold" nodeType="afterEffect">
                                  <p:stCondLst>
                                    <p:cond delay="0"/>
                                  </p:stCondLst>
                                  <p:childTnLst>
                                    <p:animMotion origin="layout" path="M -1.94444E-6 7.40741E-7 L 0.16788 7.40741E-7 " pathEditMode="relative" rAng="0" ptsTypes="AA">
                                      <p:cBhvr>
                                        <p:cTn id="31" dur="750" fill="hold"/>
                                        <p:tgtEl>
                                          <p:spTgt spid="40"/>
                                        </p:tgtEl>
                                        <p:attrNameLst>
                                          <p:attrName>ppt_x</p:attrName>
                                          <p:attrName>ppt_y</p:attrName>
                                        </p:attrNameLst>
                                      </p:cBhvr>
                                      <p:rCtr x="8385" y="0"/>
                                    </p:animMotion>
                                  </p:childTnLst>
                                </p:cTn>
                              </p:par>
                              <p:par>
                                <p:cTn id="32" presetID="10" presetClass="entr" presetSubtype="0" fill="hold" nodeType="withEffect">
                                  <p:stCondLst>
                                    <p:cond delay="2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42" presetClass="path" presetSubtype="0" decel="100000" fill="hold" nodeType="withEffect">
                                  <p:stCondLst>
                                    <p:cond delay="250"/>
                                  </p:stCondLst>
                                  <p:childTnLst>
                                    <p:animMotion origin="layout" path="M 4.98596E-6 4.11711E-6 L 4.98596E-6 0.09124 " pathEditMode="relative" rAng="0" ptsTypes="AA">
                                      <p:cBhvr>
                                        <p:cTn id="36" dur="750" spd="-100000" fill="hold"/>
                                        <p:tgtEl>
                                          <p:spTgt spid="47"/>
                                        </p:tgtEl>
                                        <p:attrNameLst>
                                          <p:attrName>ppt_x</p:attrName>
                                          <p:attrName>ppt_y</p:attrName>
                                        </p:attrNameLst>
                                      </p:cBhvr>
                                      <p:rCtr x="0" y="4562"/>
                                    </p:animMotion>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p:cNvSpPr txBox="1">
            <a:spLocks/>
          </p:cNvSpPr>
          <p:nvPr/>
        </p:nvSpPr>
        <p:spPr>
          <a:xfrm>
            <a:off x="254041" y="3072549"/>
            <a:ext cx="5566463" cy="2896521"/>
          </a:xfrm>
          <a:prstGeom prst="rect">
            <a:avLst/>
          </a:prstGeom>
          <a:noFill/>
        </p:spPr>
        <p:txBody>
          <a:bodyPr vert="horz" wrap="square" lIns="143388" tIns="89617" rIns="143388" bIns="8961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rgbClr val="505050"/>
              </a:buClr>
              <a:buNone/>
            </a:pPr>
            <a:r>
              <a:rPr lang="en-US" sz="2745" dirty="0">
                <a:solidFill>
                  <a:srgbClr val="000000"/>
                </a:solidFill>
                <a:latin typeface="Segoe UI"/>
              </a:rPr>
              <a:t>Optimized for data workloads</a:t>
            </a:r>
          </a:p>
          <a:p>
            <a:pPr marL="0" indent="0">
              <a:lnSpc>
                <a:spcPct val="100000"/>
              </a:lnSpc>
              <a:spcBef>
                <a:spcPts val="1175"/>
              </a:spcBef>
              <a:buClr>
                <a:srgbClr val="505050"/>
              </a:buClr>
              <a:buNone/>
            </a:pPr>
            <a:r>
              <a:rPr lang="en-US" sz="2745" dirty="0">
                <a:solidFill>
                  <a:srgbClr val="000000"/>
                </a:solidFill>
                <a:latin typeface="Segoe UI"/>
              </a:rPr>
              <a:t>Up to 32 CPU cores, 448 GB RAM</a:t>
            </a:r>
          </a:p>
          <a:p>
            <a:pPr marL="0" indent="0">
              <a:lnSpc>
                <a:spcPct val="100000"/>
              </a:lnSpc>
              <a:spcBef>
                <a:spcPts val="1175"/>
              </a:spcBef>
              <a:buClr>
                <a:srgbClr val="505050"/>
              </a:buClr>
              <a:buNone/>
            </a:pPr>
            <a:r>
              <a:rPr lang="en-US" sz="2745" dirty="0">
                <a:solidFill>
                  <a:srgbClr val="000000"/>
                </a:solidFill>
                <a:latin typeface="Segoe UI"/>
              </a:rPr>
              <a:t>6.5 TB local SSD</a:t>
            </a:r>
          </a:p>
          <a:p>
            <a:pPr marL="0" indent="0">
              <a:lnSpc>
                <a:spcPct val="100000"/>
              </a:lnSpc>
              <a:spcBef>
                <a:spcPts val="1175"/>
              </a:spcBef>
              <a:buClr>
                <a:srgbClr val="505050"/>
              </a:buClr>
              <a:buNone/>
            </a:pPr>
            <a:r>
              <a:rPr lang="en-US" sz="2745" dirty="0">
                <a:solidFill>
                  <a:srgbClr val="000000"/>
                </a:solidFill>
                <a:latin typeface="Segoe UI"/>
              </a:rPr>
              <a:t>Latest generation Intel processor</a:t>
            </a:r>
          </a:p>
          <a:p>
            <a:pPr marL="0" indent="0">
              <a:lnSpc>
                <a:spcPct val="100000"/>
              </a:lnSpc>
              <a:spcBef>
                <a:spcPts val="1175"/>
              </a:spcBef>
              <a:buClr>
                <a:srgbClr val="505050"/>
              </a:buClr>
              <a:buNone/>
            </a:pPr>
            <a:r>
              <a:rPr lang="en-US" sz="2745" dirty="0">
                <a:solidFill>
                  <a:srgbClr val="000000"/>
                </a:solidFill>
                <a:latin typeface="Segoe UI"/>
              </a:rPr>
              <a:t>Up to 64 attached disks!!</a:t>
            </a:r>
          </a:p>
        </p:txBody>
      </p:sp>
      <p:grpSp>
        <p:nvGrpSpPr>
          <p:cNvPr id="22" name="Group 21"/>
          <p:cNvGrpSpPr/>
          <p:nvPr/>
        </p:nvGrpSpPr>
        <p:grpSpPr>
          <a:xfrm>
            <a:off x="7052598" y="584604"/>
            <a:ext cx="4103636" cy="3775599"/>
            <a:chOff x="5289550" y="806450"/>
            <a:chExt cx="3078163" cy="2832101"/>
          </a:xfrm>
        </p:grpSpPr>
        <p:sp>
          <p:nvSpPr>
            <p:cNvPr id="23" name="AutoShape 3"/>
            <p:cNvSpPr>
              <a:spLocks noChangeAspect="1" noChangeArrowheads="1" noTextEdit="1"/>
            </p:cNvSpPr>
            <p:nvPr/>
          </p:nvSpPr>
          <p:spPr bwMode="auto">
            <a:xfrm>
              <a:off x="5292725" y="806450"/>
              <a:ext cx="3074988"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4" name="Freeform 5"/>
            <p:cNvSpPr>
              <a:spLocks/>
            </p:cNvSpPr>
            <p:nvPr/>
          </p:nvSpPr>
          <p:spPr bwMode="auto">
            <a:xfrm>
              <a:off x="5822950" y="3044825"/>
              <a:ext cx="2011363" cy="593725"/>
            </a:xfrm>
            <a:custGeom>
              <a:avLst/>
              <a:gdLst>
                <a:gd name="T0" fmla="*/ 535 w 736"/>
                <a:gd name="T1" fmla="*/ 0 h 217"/>
                <a:gd name="T2" fmla="*/ 508 w 736"/>
                <a:gd name="T3" fmla="*/ 0 h 217"/>
                <a:gd name="T4" fmla="*/ 243 w 736"/>
                <a:gd name="T5" fmla="*/ 0 h 217"/>
                <a:gd name="T6" fmla="*/ 229 w 736"/>
                <a:gd name="T7" fmla="*/ 0 h 217"/>
                <a:gd name="T8" fmla="*/ 0 w 736"/>
                <a:gd name="T9" fmla="*/ 149 h 217"/>
                <a:gd name="T10" fmla="*/ 0 w 736"/>
                <a:gd name="T11" fmla="*/ 217 h 217"/>
                <a:gd name="T12" fmla="*/ 275 w 736"/>
                <a:gd name="T13" fmla="*/ 217 h 217"/>
                <a:gd name="T14" fmla="*/ 476 w 736"/>
                <a:gd name="T15" fmla="*/ 217 h 217"/>
                <a:gd name="T16" fmla="*/ 736 w 736"/>
                <a:gd name="T17" fmla="*/ 217 h 217"/>
                <a:gd name="T18" fmla="*/ 736 w 736"/>
                <a:gd name="T19" fmla="*/ 149 h 217"/>
                <a:gd name="T20" fmla="*/ 535 w 736"/>
                <a:gd name="T2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6" h="217">
                  <a:moveTo>
                    <a:pt x="535" y="0"/>
                  </a:moveTo>
                  <a:cubicBezTo>
                    <a:pt x="508" y="0"/>
                    <a:pt x="508" y="0"/>
                    <a:pt x="508" y="0"/>
                  </a:cubicBezTo>
                  <a:cubicBezTo>
                    <a:pt x="243" y="0"/>
                    <a:pt x="243" y="0"/>
                    <a:pt x="243" y="0"/>
                  </a:cubicBezTo>
                  <a:cubicBezTo>
                    <a:pt x="229" y="0"/>
                    <a:pt x="229" y="0"/>
                    <a:pt x="229" y="0"/>
                  </a:cubicBezTo>
                  <a:cubicBezTo>
                    <a:pt x="266" y="130"/>
                    <a:pt x="216" y="149"/>
                    <a:pt x="0" y="149"/>
                  </a:cubicBezTo>
                  <a:cubicBezTo>
                    <a:pt x="0" y="217"/>
                    <a:pt x="0" y="217"/>
                    <a:pt x="0" y="217"/>
                  </a:cubicBezTo>
                  <a:cubicBezTo>
                    <a:pt x="275" y="217"/>
                    <a:pt x="275" y="217"/>
                    <a:pt x="275" y="217"/>
                  </a:cubicBezTo>
                  <a:cubicBezTo>
                    <a:pt x="476" y="217"/>
                    <a:pt x="476" y="217"/>
                    <a:pt x="476" y="217"/>
                  </a:cubicBezTo>
                  <a:cubicBezTo>
                    <a:pt x="736" y="217"/>
                    <a:pt x="736" y="217"/>
                    <a:pt x="736" y="217"/>
                  </a:cubicBezTo>
                  <a:cubicBezTo>
                    <a:pt x="736" y="149"/>
                    <a:pt x="736" y="149"/>
                    <a:pt x="736" y="149"/>
                  </a:cubicBezTo>
                  <a:cubicBezTo>
                    <a:pt x="520" y="149"/>
                    <a:pt x="498" y="130"/>
                    <a:pt x="535" y="0"/>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5" name="Rectangle 6"/>
            <p:cNvSpPr>
              <a:spLocks noChangeArrowheads="1"/>
            </p:cNvSpPr>
            <p:nvPr/>
          </p:nvSpPr>
          <p:spPr bwMode="auto">
            <a:xfrm>
              <a:off x="5822950" y="3452813"/>
              <a:ext cx="2011363" cy="185738"/>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6" name="Freeform 7"/>
            <p:cNvSpPr>
              <a:spLocks/>
            </p:cNvSpPr>
            <p:nvPr/>
          </p:nvSpPr>
          <p:spPr bwMode="auto">
            <a:xfrm>
              <a:off x="6391275" y="3044825"/>
              <a:ext cx="893763" cy="339725"/>
            </a:xfrm>
            <a:custGeom>
              <a:avLst/>
              <a:gdLst>
                <a:gd name="T0" fmla="*/ 300 w 327"/>
                <a:gd name="T1" fmla="*/ 0 h 124"/>
                <a:gd name="T2" fmla="*/ 35 w 327"/>
                <a:gd name="T3" fmla="*/ 0 h 124"/>
                <a:gd name="T4" fmla="*/ 21 w 327"/>
                <a:gd name="T5" fmla="*/ 0 h 124"/>
                <a:gd name="T6" fmla="*/ 0 w 327"/>
                <a:gd name="T7" fmla="*/ 124 h 124"/>
                <a:gd name="T8" fmla="*/ 325 w 327"/>
                <a:gd name="T9" fmla="*/ 9 h 124"/>
                <a:gd name="T10" fmla="*/ 327 w 327"/>
                <a:gd name="T11" fmla="*/ 0 h 124"/>
                <a:gd name="T12" fmla="*/ 300 w 32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327" h="124">
                  <a:moveTo>
                    <a:pt x="300" y="0"/>
                  </a:moveTo>
                  <a:cubicBezTo>
                    <a:pt x="35" y="0"/>
                    <a:pt x="35" y="0"/>
                    <a:pt x="35" y="0"/>
                  </a:cubicBezTo>
                  <a:cubicBezTo>
                    <a:pt x="21" y="0"/>
                    <a:pt x="21" y="0"/>
                    <a:pt x="21" y="0"/>
                  </a:cubicBezTo>
                  <a:cubicBezTo>
                    <a:pt x="40" y="66"/>
                    <a:pt x="36" y="103"/>
                    <a:pt x="0" y="124"/>
                  </a:cubicBezTo>
                  <a:cubicBezTo>
                    <a:pt x="325" y="9"/>
                    <a:pt x="325" y="9"/>
                    <a:pt x="325" y="9"/>
                  </a:cubicBezTo>
                  <a:cubicBezTo>
                    <a:pt x="326" y="6"/>
                    <a:pt x="326" y="3"/>
                    <a:pt x="327" y="0"/>
                  </a:cubicBezTo>
                  <a:lnTo>
                    <a:pt x="300" y="0"/>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7" name="Rectangle 8"/>
            <p:cNvSpPr>
              <a:spLocks noChangeArrowheads="1"/>
            </p:cNvSpPr>
            <p:nvPr/>
          </p:nvSpPr>
          <p:spPr bwMode="auto">
            <a:xfrm>
              <a:off x="6280150" y="3422650"/>
              <a:ext cx="1588" cy="1588"/>
            </a:xfrm>
            <a:prstGeom prst="rect">
              <a:avLst/>
            </a:pr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8" name="Freeform 9"/>
            <p:cNvSpPr>
              <a:spLocks noEditPoints="1"/>
            </p:cNvSpPr>
            <p:nvPr/>
          </p:nvSpPr>
          <p:spPr bwMode="auto">
            <a:xfrm>
              <a:off x="5289550" y="809625"/>
              <a:ext cx="3078163" cy="2249488"/>
            </a:xfrm>
            <a:custGeom>
              <a:avLst/>
              <a:gdLst>
                <a:gd name="T0" fmla="*/ 1058 w 1126"/>
                <a:gd name="T1" fmla="*/ 0 h 823"/>
                <a:gd name="T2" fmla="*/ 61 w 1126"/>
                <a:gd name="T3" fmla="*/ 0 h 823"/>
                <a:gd name="T4" fmla="*/ 0 w 1126"/>
                <a:gd name="T5" fmla="*/ 65 h 823"/>
                <a:gd name="T6" fmla="*/ 0 w 1126"/>
                <a:gd name="T7" fmla="*/ 760 h 823"/>
                <a:gd name="T8" fmla="*/ 61 w 1126"/>
                <a:gd name="T9" fmla="*/ 823 h 823"/>
                <a:gd name="T10" fmla="*/ 1058 w 1126"/>
                <a:gd name="T11" fmla="*/ 823 h 823"/>
                <a:gd name="T12" fmla="*/ 1126 w 1126"/>
                <a:gd name="T13" fmla="*/ 760 h 823"/>
                <a:gd name="T14" fmla="*/ 1126 w 1126"/>
                <a:gd name="T15" fmla="*/ 65 h 823"/>
                <a:gd name="T16" fmla="*/ 1058 w 1126"/>
                <a:gd name="T17" fmla="*/ 0 h 823"/>
                <a:gd name="T18" fmla="*/ 1039 w 1126"/>
                <a:gd name="T19" fmla="*/ 87 h 823"/>
                <a:gd name="T20" fmla="*/ 1039 w 1126"/>
                <a:gd name="T21" fmla="*/ 737 h 823"/>
                <a:gd name="T22" fmla="*/ 87 w 1126"/>
                <a:gd name="T23" fmla="*/ 737 h 823"/>
                <a:gd name="T24" fmla="*/ 87 w 1126"/>
                <a:gd name="T25" fmla="*/ 87 h 823"/>
                <a:gd name="T26" fmla="*/ 1042 w 1126"/>
                <a:gd name="T27" fmla="*/ 86 h 823"/>
                <a:gd name="T28" fmla="*/ 1039 w 1126"/>
                <a:gd name="T29" fmla="*/ 8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6" h="823">
                  <a:moveTo>
                    <a:pt x="1058" y="0"/>
                  </a:moveTo>
                  <a:cubicBezTo>
                    <a:pt x="61" y="0"/>
                    <a:pt x="61" y="0"/>
                    <a:pt x="61" y="0"/>
                  </a:cubicBezTo>
                  <a:cubicBezTo>
                    <a:pt x="27" y="0"/>
                    <a:pt x="0" y="31"/>
                    <a:pt x="0" y="65"/>
                  </a:cubicBezTo>
                  <a:cubicBezTo>
                    <a:pt x="0" y="760"/>
                    <a:pt x="0" y="760"/>
                    <a:pt x="0" y="760"/>
                  </a:cubicBezTo>
                  <a:cubicBezTo>
                    <a:pt x="0" y="793"/>
                    <a:pt x="27" y="823"/>
                    <a:pt x="61" y="823"/>
                  </a:cubicBezTo>
                  <a:cubicBezTo>
                    <a:pt x="1058" y="823"/>
                    <a:pt x="1058" y="823"/>
                    <a:pt x="1058" y="823"/>
                  </a:cubicBezTo>
                  <a:cubicBezTo>
                    <a:pt x="1092" y="823"/>
                    <a:pt x="1126" y="793"/>
                    <a:pt x="1126" y="760"/>
                  </a:cubicBezTo>
                  <a:cubicBezTo>
                    <a:pt x="1126" y="65"/>
                    <a:pt x="1126" y="65"/>
                    <a:pt x="1126" y="65"/>
                  </a:cubicBezTo>
                  <a:cubicBezTo>
                    <a:pt x="1126" y="31"/>
                    <a:pt x="1092" y="0"/>
                    <a:pt x="1058" y="0"/>
                  </a:cubicBezTo>
                  <a:close/>
                  <a:moveTo>
                    <a:pt x="1039" y="87"/>
                  </a:moveTo>
                  <a:cubicBezTo>
                    <a:pt x="1039" y="737"/>
                    <a:pt x="1039" y="737"/>
                    <a:pt x="1039" y="737"/>
                  </a:cubicBezTo>
                  <a:cubicBezTo>
                    <a:pt x="87" y="737"/>
                    <a:pt x="87" y="737"/>
                    <a:pt x="87" y="737"/>
                  </a:cubicBezTo>
                  <a:cubicBezTo>
                    <a:pt x="87" y="87"/>
                    <a:pt x="87" y="87"/>
                    <a:pt x="87" y="87"/>
                  </a:cubicBezTo>
                  <a:cubicBezTo>
                    <a:pt x="1042" y="86"/>
                    <a:pt x="1042" y="86"/>
                    <a:pt x="1042" y="86"/>
                  </a:cubicBezTo>
                  <a:lnTo>
                    <a:pt x="1039" y="8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9" name="Freeform 10"/>
            <p:cNvSpPr>
              <a:spLocks/>
            </p:cNvSpPr>
            <p:nvPr/>
          </p:nvSpPr>
          <p:spPr bwMode="auto">
            <a:xfrm>
              <a:off x="5289550" y="809625"/>
              <a:ext cx="2895600" cy="2249488"/>
            </a:xfrm>
            <a:custGeom>
              <a:avLst/>
              <a:gdLst>
                <a:gd name="T0" fmla="*/ 87 w 1059"/>
                <a:gd name="T1" fmla="*/ 737 h 823"/>
                <a:gd name="T2" fmla="*/ 85 w 1059"/>
                <a:gd name="T3" fmla="*/ 737 h 823"/>
                <a:gd name="T4" fmla="*/ 85 w 1059"/>
                <a:gd name="T5" fmla="*/ 87 h 823"/>
                <a:gd name="T6" fmla="*/ 958 w 1059"/>
                <a:gd name="T7" fmla="*/ 86 h 823"/>
                <a:gd name="T8" fmla="*/ 1059 w 1059"/>
                <a:gd name="T9" fmla="*/ 1 h 823"/>
                <a:gd name="T10" fmla="*/ 1058 w 1059"/>
                <a:gd name="T11" fmla="*/ 0 h 823"/>
                <a:gd name="T12" fmla="*/ 61 w 1059"/>
                <a:gd name="T13" fmla="*/ 0 h 823"/>
                <a:gd name="T14" fmla="*/ 0 w 1059"/>
                <a:gd name="T15" fmla="*/ 65 h 823"/>
                <a:gd name="T16" fmla="*/ 0 w 1059"/>
                <a:gd name="T17" fmla="*/ 760 h 823"/>
                <a:gd name="T18" fmla="*/ 61 w 1059"/>
                <a:gd name="T19" fmla="*/ 823 h 823"/>
                <a:gd name="T20" fmla="*/ 85 w 1059"/>
                <a:gd name="T21" fmla="*/ 823 h 823"/>
                <a:gd name="T22" fmla="*/ 188 w 1059"/>
                <a:gd name="T23" fmla="*/ 737 h 823"/>
                <a:gd name="T24" fmla="*/ 87 w 1059"/>
                <a:gd name="T25" fmla="*/ 73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9" h="823">
                  <a:moveTo>
                    <a:pt x="87" y="737"/>
                  </a:moveTo>
                  <a:cubicBezTo>
                    <a:pt x="85" y="737"/>
                    <a:pt x="85" y="737"/>
                    <a:pt x="85" y="737"/>
                  </a:cubicBezTo>
                  <a:cubicBezTo>
                    <a:pt x="85" y="87"/>
                    <a:pt x="85" y="87"/>
                    <a:pt x="85" y="87"/>
                  </a:cubicBezTo>
                  <a:cubicBezTo>
                    <a:pt x="958" y="86"/>
                    <a:pt x="958" y="86"/>
                    <a:pt x="958" y="86"/>
                  </a:cubicBezTo>
                  <a:cubicBezTo>
                    <a:pt x="1059" y="1"/>
                    <a:pt x="1059" y="1"/>
                    <a:pt x="1059" y="1"/>
                  </a:cubicBezTo>
                  <a:cubicBezTo>
                    <a:pt x="1058" y="1"/>
                    <a:pt x="1058" y="0"/>
                    <a:pt x="1058" y="0"/>
                  </a:cubicBezTo>
                  <a:cubicBezTo>
                    <a:pt x="61" y="0"/>
                    <a:pt x="61" y="0"/>
                    <a:pt x="61" y="0"/>
                  </a:cubicBezTo>
                  <a:cubicBezTo>
                    <a:pt x="27" y="0"/>
                    <a:pt x="0" y="31"/>
                    <a:pt x="0" y="65"/>
                  </a:cubicBezTo>
                  <a:cubicBezTo>
                    <a:pt x="0" y="760"/>
                    <a:pt x="0" y="760"/>
                    <a:pt x="0" y="760"/>
                  </a:cubicBezTo>
                  <a:cubicBezTo>
                    <a:pt x="0" y="793"/>
                    <a:pt x="27" y="823"/>
                    <a:pt x="61" y="823"/>
                  </a:cubicBezTo>
                  <a:cubicBezTo>
                    <a:pt x="85" y="823"/>
                    <a:pt x="85" y="823"/>
                    <a:pt x="85" y="823"/>
                  </a:cubicBezTo>
                  <a:cubicBezTo>
                    <a:pt x="188" y="737"/>
                    <a:pt x="188" y="737"/>
                    <a:pt x="188" y="737"/>
                  </a:cubicBezTo>
                  <a:lnTo>
                    <a:pt x="87" y="737"/>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30" name="Freeform 11"/>
            <p:cNvSpPr>
              <a:spLocks/>
            </p:cNvSpPr>
            <p:nvPr/>
          </p:nvSpPr>
          <p:spPr bwMode="auto">
            <a:xfrm>
              <a:off x="5522913" y="1044575"/>
              <a:ext cx="2386013" cy="1779588"/>
            </a:xfrm>
            <a:custGeom>
              <a:avLst/>
              <a:gdLst>
                <a:gd name="T0" fmla="*/ 0 w 1503"/>
                <a:gd name="T1" fmla="*/ 1121 h 1121"/>
                <a:gd name="T2" fmla="*/ 3 w 1503"/>
                <a:gd name="T3" fmla="*/ 1121 h 1121"/>
                <a:gd name="T4" fmla="*/ 3 w 1503"/>
                <a:gd name="T5" fmla="*/ 2 h 1121"/>
                <a:gd name="T6" fmla="*/ 1503 w 1503"/>
                <a:gd name="T7" fmla="*/ 0 h 1121"/>
                <a:gd name="T8" fmla="*/ 1503 w 1503"/>
                <a:gd name="T9" fmla="*/ 0 h 1121"/>
                <a:gd name="T10" fmla="*/ 0 w 1503"/>
                <a:gd name="T11" fmla="*/ 2 h 1121"/>
                <a:gd name="T12" fmla="*/ 0 w 1503"/>
                <a:gd name="T13" fmla="*/ 1121 h 1121"/>
              </a:gdLst>
              <a:ahLst/>
              <a:cxnLst>
                <a:cxn ang="0">
                  <a:pos x="T0" y="T1"/>
                </a:cxn>
                <a:cxn ang="0">
                  <a:pos x="T2" y="T3"/>
                </a:cxn>
                <a:cxn ang="0">
                  <a:pos x="T4" y="T5"/>
                </a:cxn>
                <a:cxn ang="0">
                  <a:pos x="T6" y="T7"/>
                </a:cxn>
                <a:cxn ang="0">
                  <a:pos x="T8" y="T9"/>
                </a:cxn>
                <a:cxn ang="0">
                  <a:pos x="T10" y="T11"/>
                </a:cxn>
                <a:cxn ang="0">
                  <a:pos x="T12" y="T13"/>
                </a:cxn>
              </a:cxnLst>
              <a:rect l="0" t="0" r="r" b="b"/>
              <a:pathLst>
                <a:path w="1503" h="1121">
                  <a:moveTo>
                    <a:pt x="0" y="1121"/>
                  </a:moveTo>
                  <a:lnTo>
                    <a:pt x="3" y="1121"/>
                  </a:lnTo>
                  <a:lnTo>
                    <a:pt x="3" y="2"/>
                  </a:lnTo>
                  <a:lnTo>
                    <a:pt x="1503" y="0"/>
                  </a:lnTo>
                  <a:lnTo>
                    <a:pt x="1503" y="0"/>
                  </a:lnTo>
                  <a:lnTo>
                    <a:pt x="0" y="2"/>
                  </a:lnTo>
                  <a:lnTo>
                    <a:pt x="0" y="1121"/>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grpSp>
      <p:sp>
        <p:nvSpPr>
          <p:cNvPr id="31" name="Title 1"/>
          <p:cNvSpPr txBox="1">
            <a:spLocks/>
          </p:cNvSpPr>
          <p:nvPr/>
        </p:nvSpPr>
        <p:spPr>
          <a:xfrm>
            <a:off x="0" y="1003794"/>
            <a:ext cx="5392556" cy="2091658"/>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AU" sz="7056">
                <a:solidFill>
                  <a:srgbClr val="000000"/>
                </a:solidFill>
              </a:rPr>
              <a:t>The </a:t>
            </a:r>
            <a:r>
              <a:rPr lang="en-AU" sz="7840" b="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G</a:t>
            </a:r>
            <a:r>
              <a:rPr lang="en-AU" sz="7056">
                <a:solidFill>
                  <a:srgbClr val="000000"/>
                </a:solidFill>
              </a:rPr>
              <a:t> family</a:t>
            </a:r>
          </a:p>
        </p:txBody>
      </p:sp>
      <p:cxnSp>
        <p:nvCxnSpPr>
          <p:cNvPr id="32" name="Straight Connector 31"/>
          <p:cNvCxnSpPr/>
          <p:nvPr/>
        </p:nvCxnSpPr>
        <p:spPr>
          <a:xfrm>
            <a:off x="361020" y="2499328"/>
            <a:ext cx="5459484" cy="0"/>
          </a:xfrm>
          <a:prstGeom prst="line">
            <a:avLst/>
          </a:prstGeom>
          <a:noFill/>
          <a:ln w="9525" cap="flat" cmpd="sng" algn="ctr">
            <a:solidFill>
              <a:srgbClr val="505050"/>
            </a:solidFill>
            <a:prstDash val="solid"/>
            <a:headEnd type="none"/>
            <a:tailEnd type="none"/>
          </a:ln>
          <a:effectLst/>
        </p:spPr>
      </p:cxnSp>
      <p:sp>
        <p:nvSpPr>
          <p:cNvPr id="33" name="Rectangle 32"/>
          <p:cNvSpPr/>
          <p:nvPr/>
        </p:nvSpPr>
        <p:spPr bwMode="auto">
          <a:xfrm>
            <a:off x="7352944" y="906581"/>
            <a:ext cx="3516903" cy="2404828"/>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solidFill>
                <a:srgbClr val="000000"/>
              </a:solidFill>
              <a:ea typeface="Segoe UI" pitchFamily="34" charset="0"/>
              <a:cs typeface="Segoe UI" pitchFamily="34" charset="0"/>
            </a:endParaRPr>
          </a:p>
        </p:txBody>
      </p:sp>
      <p:pic>
        <p:nvPicPr>
          <p:cNvPr id="34" name="Picture 33"/>
          <p:cNvPicPr>
            <a:picLocks noChangeAspect="1"/>
          </p:cNvPicPr>
          <p:nvPr/>
        </p:nvPicPr>
        <p:blipFill>
          <a:blip r:embed="rId3"/>
          <a:stretch>
            <a:fillRect/>
          </a:stretch>
        </p:blipFill>
        <p:spPr>
          <a:xfrm>
            <a:off x="6915984" y="4320567"/>
            <a:ext cx="4390820" cy="1853461"/>
          </a:xfrm>
          <a:prstGeom prst="rect">
            <a:avLst/>
          </a:prstGeom>
          <a:noFill/>
          <a:effectLst>
            <a:outerShdw blurRad="63500" sx="102000" sy="102000" algn="ctr" rotWithShape="0">
              <a:prstClr val="black">
                <a:alpha val="40000"/>
              </a:prstClr>
            </a:outerShdw>
          </a:effectLst>
        </p:spPr>
      </p:pic>
      <p:sp>
        <p:nvSpPr>
          <p:cNvPr id="35" name="AutoShape 3"/>
          <p:cNvSpPr>
            <a:spLocks noChangeAspect="1" noChangeArrowheads="1" noTextEdit="1"/>
          </p:cNvSpPr>
          <p:nvPr/>
        </p:nvSpPr>
        <p:spPr bwMode="auto">
          <a:xfrm>
            <a:off x="6992171" y="987919"/>
            <a:ext cx="4218435" cy="382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defRPr/>
            </a:pPr>
            <a:endParaRPr lang="en-US" sz="2400" kern="0">
              <a:solidFill>
                <a:srgbClr val="000000"/>
              </a:solidFill>
            </a:endParaRPr>
          </a:p>
        </p:txBody>
      </p:sp>
      <p:sp>
        <p:nvSpPr>
          <p:cNvPr id="36" name="TextBox 35"/>
          <p:cNvSpPr txBox="1"/>
          <p:nvPr/>
        </p:nvSpPr>
        <p:spPr>
          <a:xfrm>
            <a:off x="8302136" y="1148644"/>
            <a:ext cx="1602589" cy="2162732"/>
          </a:xfrm>
          <a:prstGeom prst="rect">
            <a:avLst/>
          </a:prstGeom>
          <a:noFill/>
        </p:spPr>
        <p:txBody>
          <a:bodyPr wrap="square" lIns="179235" tIns="143388" rIns="179235" bIns="143388" rtlCol="0">
            <a:spAutoFit/>
          </a:bodyPr>
          <a:lstStyle/>
          <a:p>
            <a:pPr>
              <a:lnSpc>
                <a:spcPct val="90000"/>
              </a:lnSpc>
              <a:spcAft>
                <a:spcPts val="588"/>
              </a:spcAft>
              <a:defRPr/>
            </a:pPr>
            <a:r>
              <a:rPr lang="en-US" sz="13524" b="1" kern="0" dirty="0">
                <a:solidFill>
                  <a:srgbClr val="000000"/>
                </a:solidFill>
              </a:rPr>
              <a:t>G</a:t>
            </a:r>
          </a:p>
        </p:txBody>
      </p:sp>
      <p:pic>
        <p:nvPicPr>
          <p:cNvPr id="37" name="Picture 36"/>
          <p:cNvPicPr>
            <a:picLocks noChangeAspect="1"/>
          </p:cNvPicPr>
          <p:nvPr/>
        </p:nvPicPr>
        <p:blipFill>
          <a:blip r:embed="rId4"/>
          <a:stretch>
            <a:fillRect/>
          </a:stretch>
        </p:blipFill>
        <p:spPr>
          <a:xfrm>
            <a:off x="5892829" y="499488"/>
            <a:ext cx="6105112" cy="5609802"/>
          </a:xfrm>
          <a:prstGeom prst="rect">
            <a:avLst/>
          </a:prstGeom>
          <a:ln w="88900" cap="sq" cmpd="thickThin">
            <a:solidFill>
              <a:srgbClr val="505050"/>
            </a:solidFill>
            <a:prstDash val="solid"/>
            <a:miter lim="800000"/>
          </a:ln>
          <a:effectLst>
            <a:innerShdw blurRad="76200">
              <a:srgbClr val="000000"/>
            </a:innerShdw>
          </a:effectLst>
        </p:spPr>
      </p:pic>
      <p:pic>
        <p:nvPicPr>
          <p:cNvPr id="38" name="Picture 37"/>
          <p:cNvPicPr>
            <a:picLocks noChangeAspect="1"/>
          </p:cNvPicPr>
          <p:nvPr/>
        </p:nvPicPr>
        <p:blipFill rotWithShape="1">
          <a:blip r:embed="rId4"/>
          <a:srcRect l="16639" r="38434" b="69509"/>
          <a:stretch/>
        </p:blipFill>
        <p:spPr>
          <a:xfrm>
            <a:off x="5822066" y="477847"/>
            <a:ext cx="6218681" cy="3878122"/>
          </a:xfrm>
          <a:prstGeom prst="rect">
            <a:avLst/>
          </a:prstGeom>
          <a:ln w="88900" cap="sq" cmpd="thickThin">
            <a:solidFill>
              <a:srgbClr val="505050"/>
            </a:solidFill>
            <a:prstDash val="solid"/>
            <a:miter lim="800000"/>
          </a:ln>
          <a:effectLst>
            <a:innerShdw blurRad="76200">
              <a:srgbClr val="000000"/>
            </a:innerShdw>
          </a:effectLst>
        </p:spPr>
      </p:pic>
      <p:sp>
        <p:nvSpPr>
          <p:cNvPr id="39" name="Freeform 38"/>
          <p:cNvSpPr/>
          <p:nvPr/>
        </p:nvSpPr>
        <p:spPr>
          <a:xfrm>
            <a:off x="6155548" y="3325762"/>
            <a:ext cx="3596956" cy="692466"/>
          </a:xfrm>
          <a:custGeom>
            <a:avLst/>
            <a:gdLst>
              <a:gd name="connsiteX0" fmla="*/ 1335049 w 2698099"/>
              <a:gd name="connsiteY0" fmla="*/ 113624 h 519423"/>
              <a:gd name="connsiteX1" fmla="*/ 1302585 w 2698099"/>
              <a:gd name="connsiteY1" fmla="*/ 97392 h 519423"/>
              <a:gd name="connsiteX2" fmla="*/ 1275532 w 2698099"/>
              <a:gd name="connsiteY2" fmla="*/ 91981 h 519423"/>
              <a:gd name="connsiteX3" fmla="*/ 1167319 w 2698099"/>
              <a:gd name="connsiteY3" fmla="*/ 81160 h 519423"/>
              <a:gd name="connsiteX4" fmla="*/ 1059106 w 2698099"/>
              <a:gd name="connsiteY4" fmla="*/ 75749 h 519423"/>
              <a:gd name="connsiteX5" fmla="*/ 977946 w 2698099"/>
              <a:gd name="connsiteY5" fmla="*/ 70339 h 519423"/>
              <a:gd name="connsiteX6" fmla="*/ 945482 w 2698099"/>
              <a:gd name="connsiteY6" fmla="*/ 59517 h 519423"/>
              <a:gd name="connsiteX7" fmla="*/ 777752 w 2698099"/>
              <a:gd name="connsiteY7" fmla="*/ 48696 h 519423"/>
              <a:gd name="connsiteX8" fmla="*/ 756109 w 2698099"/>
              <a:gd name="connsiteY8" fmla="*/ 43285 h 519423"/>
              <a:gd name="connsiteX9" fmla="*/ 739877 w 2698099"/>
              <a:gd name="connsiteY9" fmla="*/ 37875 h 519423"/>
              <a:gd name="connsiteX10" fmla="*/ 658718 w 2698099"/>
              <a:gd name="connsiteY10" fmla="*/ 27053 h 519423"/>
              <a:gd name="connsiteX11" fmla="*/ 604611 w 2698099"/>
              <a:gd name="connsiteY11" fmla="*/ 16232 h 519423"/>
              <a:gd name="connsiteX12" fmla="*/ 588379 w 2698099"/>
              <a:gd name="connsiteY12" fmla="*/ 10821 h 519423"/>
              <a:gd name="connsiteX13" fmla="*/ 490987 w 2698099"/>
              <a:gd name="connsiteY13" fmla="*/ 0 h 519423"/>
              <a:gd name="connsiteX14" fmla="*/ 128474 w 2698099"/>
              <a:gd name="connsiteY14" fmla="*/ 5411 h 519423"/>
              <a:gd name="connsiteX15" fmla="*/ 96010 w 2698099"/>
              <a:gd name="connsiteY15" fmla="*/ 27053 h 519423"/>
              <a:gd name="connsiteX16" fmla="*/ 63546 w 2698099"/>
              <a:gd name="connsiteY16" fmla="*/ 37875 h 519423"/>
              <a:gd name="connsiteX17" fmla="*/ 25671 w 2698099"/>
              <a:gd name="connsiteY17" fmla="*/ 86570 h 519423"/>
              <a:gd name="connsiteX18" fmla="*/ 14850 w 2698099"/>
              <a:gd name="connsiteY18" fmla="*/ 97392 h 519423"/>
              <a:gd name="connsiteX19" fmla="*/ 9440 w 2698099"/>
              <a:gd name="connsiteY19" fmla="*/ 254301 h 519423"/>
              <a:gd name="connsiteX20" fmla="*/ 31082 w 2698099"/>
              <a:gd name="connsiteY20" fmla="*/ 281354 h 519423"/>
              <a:gd name="connsiteX21" fmla="*/ 47314 w 2698099"/>
              <a:gd name="connsiteY21" fmla="*/ 302997 h 519423"/>
              <a:gd name="connsiteX22" fmla="*/ 90599 w 2698099"/>
              <a:gd name="connsiteY22" fmla="*/ 319228 h 519423"/>
              <a:gd name="connsiteX23" fmla="*/ 133884 w 2698099"/>
              <a:gd name="connsiteY23" fmla="*/ 335460 h 519423"/>
              <a:gd name="connsiteX24" fmla="*/ 171759 w 2698099"/>
              <a:gd name="connsiteY24" fmla="*/ 357103 h 519423"/>
              <a:gd name="connsiteX25" fmla="*/ 187991 w 2698099"/>
              <a:gd name="connsiteY25" fmla="*/ 362514 h 519423"/>
              <a:gd name="connsiteX26" fmla="*/ 209634 w 2698099"/>
              <a:gd name="connsiteY26" fmla="*/ 384156 h 519423"/>
              <a:gd name="connsiteX27" fmla="*/ 247508 w 2698099"/>
              <a:gd name="connsiteY27" fmla="*/ 394978 h 519423"/>
              <a:gd name="connsiteX28" fmla="*/ 274561 w 2698099"/>
              <a:gd name="connsiteY28" fmla="*/ 405799 h 519423"/>
              <a:gd name="connsiteX29" fmla="*/ 301615 w 2698099"/>
              <a:gd name="connsiteY29" fmla="*/ 411210 h 519423"/>
              <a:gd name="connsiteX30" fmla="*/ 323257 w 2698099"/>
              <a:gd name="connsiteY30" fmla="*/ 416620 h 519423"/>
              <a:gd name="connsiteX31" fmla="*/ 355721 w 2698099"/>
              <a:gd name="connsiteY31" fmla="*/ 427441 h 519423"/>
              <a:gd name="connsiteX32" fmla="*/ 404417 w 2698099"/>
              <a:gd name="connsiteY32" fmla="*/ 438263 h 519423"/>
              <a:gd name="connsiteX33" fmla="*/ 431470 w 2698099"/>
              <a:gd name="connsiteY33" fmla="*/ 443673 h 519423"/>
              <a:gd name="connsiteX34" fmla="*/ 447702 w 2698099"/>
              <a:gd name="connsiteY34" fmla="*/ 449084 h 519423"/>
              <a:gd name="connsiteX35" fmla="*/ 485577 w 2698099"/>
              <a:gd name="connsiteY35" fmla="*/ 454495 h 519423"/>
              <a:gd name="connsiteX36" fmla="*/ 518041 w 2698099"/>
              <a:gd name="connsiteY36" fmla="*/ 459905 h 519423"/>
              <a:gd name="connsiteX37" fmla="*/ 561326 w 2698099"/>
              <a:gd name="connsiteY37" fmla="*/ 476137 h 519423"/>
              <a:gd name="connsiteX38" fmla="*/ 588379 w 2698099"/>
              <a:gd name="connsiteY38" fmla="*/ 481548 h 519423"/>
              <a:gd name="connsiteX39" fmla="*/ 615432 w 2698099"/>
              <a:gd name="connsiteY39" fmla="*/ 497780 h 519423"/>
              <a:gd name="connsiteX40" fmla="*/ 647896 w 2698099"/>
              <a:gd name="connsiteY40" fmla="*/ 503191 h 519423"/>
              <a:gd name="connsiteX41" fmla="*/ 745288 w 2698099"/>
              <a:gd name="connsiteY41" fmla="*/ 519423 h 519423"/>
              <a:gd name="connsiteX42" fmla="*/ 2379305 w 2698099"/>
              <a:gd name="connsiteY42" fmla="*/ 514012 h 519423"/>
              <a:gd name="connsiteX43" fmla="*/ 2428000 w 2698099"/>
              <a:gd name="connsiteY43" fmla="*/ 508601 h 519423"/>
              <a:gd name="connsiteX44" fmla="*/ 2584909 w 2698099"/>
              <a:gd name="connsiteY44" fmla="*/ 470727 h 519423"/>
              <a:gd name="connsiteX45" fmla="*/ 2622784 w 2698099"/>
              <a:gd name="connsiteY45" fmla="*/ 449084 h 519423"/>
              <a:gd name="connsiteX46" fmla="*/ 2660658 w 2698099"/>
              <a:gd name="connsiteY46" fmla="*/ 416620 h 519423"/>
              <a:gd name="connsiteX47" fmla="*/ 2682301 w 2698099"/>
              <a:gd name="connsiteY47" fmla="*/ 400388 h 519423"/>
              <a:gd name="connsiteX48" fmla="*/ 2687712 w 2698099"/>
              <a:gd name="connsiteY48" fmla="*/ 384156 h 519423"/>
              <a:gd name="connsiteX49" fmla="*/ 2666069 w 2698099"/>
              <a:gd name="connsiteY49" fmla="*/ 173141 h 519423"/>
              <a:gd name="connsiteX50" fmla="*/ 2628195 w 2698099"/>
              <a:gd name="connsiteY50" fmla="*/ 156909 h 519423"/>
              <a:gd name="connsiteX51" fmla="*/ 2557856 w 2698099"/>
              <a:gd name="connsiteY51" fmla="*/ 151498 h 519423"/>
              <a:gd name="connsiteX52" fmla="*/ 2482107 w 2698099"/>
              <a:gd name="connsiteY52" fmla="*/ 135266 h 519423"/>
              <a:gd name="connsiteX53" fmla="*/ 2455054 w 2698099"/>
              <a:gd name="connsiteY53" fmla="*/ 129856 h 519423"/>
              <a:gd name="connsiteX54" fmla="*/ 2417179 w 2698099"/>
              <a:gd name="connsiteY54" fmla="*/ 119034 h 519423"/>
              <a:gd name="connsiteX55" fmla="*/ 2352251 w 2698099"/>
              <a:gd name="connsiteY55" fmla="*/ 102802 h 519423"/>
              <a:gd name="connsiteX56" fmla="*/ 2308966 w 2698099"/>
              <a:gd name="connsiteY56" fmla="*/ 86570 h 519423"/>
              <a:gd name="connsiteX57" fmla="*/ 2287324 w 2698099"/>
              <a:gd name="connsiteY57" fmla="*/ 75749 h 519423"/>
              <a:gd name="connsiteX58" fmla="*/ 2254860 w 2698099"/>
              <a:gd name="connsiteY58" fmla="*/ 70339 h 519423"/>
              <a:gd name="connsiteX59" fmla="*/ 2233217 w 2698099"/>
              <a:gd name="connsiteY59" fmla="*/ 64928 h 519423"/>
              <a:gd name="connsiteX60" fmla="*/ 2216985 w 2698099"/>
              <a:gd name="connsiteY60" fmla="*/ 59517 h 519423"/>
              <a:gd name="connsiteX61" fmla="*/ 2179111 w 2698099"/>
              <a:gd name="connsiteY61" fmla="*/ 48696 h 519423"/>
              <a:gd name="connsiteX62" fmla="*/ 2157468 w 2698099"/>
              <a:gd name="connsiteY62" fmla="*/ 43285 h 519423"/>
              <a:gd name="connsiteX63" fmla="*/ 2011380 w 2698099"/>
              <a:gd name="connsiteY63" fmla="*/ 27053 h 519423"/>
              <a:gd name="connsiteX64" fmla="*/ 1107802 w 2698099"/>
              <a:gd name="connsiteY64" fmla="*/ 32464 h 519423"/>
              <a:gd name="connsiteX65" fmla="*/ 1075338 w 2698099"/>
              <a:gd name="connsiteY65" fmla="*/ 43285 h 519423"/>
              <a:gd name="connsiteX66" fmla="*/ 1059106 w 2698099"/>
              <a:gd name="connsiteY66" fmla="*/ 48696 h 519423"/>
              <a:gd name="connsiteX67" fmla="*/ 1042874 w 2698099"/>
              <a:gd name="connsiteY67" fmla="*/ 54107 h 519423"/>
              <a:gd name="connsiteX68" fmla="*/ 1026642 w 2698099"/>
              <a:gd name="connsiteY68" fmla="*/ 64928 h 519423"/>
              <a:gd name="connsiteX69" fmla="*/ 1010410 w 2698099"/>
              <a:gd name="connsiteY69" fmla="*/ 70339 h 519423"/>
              <a:gd name="connsiteX70" fmla="*/ 972535 w 2698099"/>
              <a:gd name="connsiteY70" fmla="*/ 97392 h 519423"/>
              <a:gd name="connsiteX71" fmla="*/ 956303 w 2698099"/>
              <a:gd name="connsiteY71" fmla="*/ 108213 h 519423"/>
              <a:gd name="connsiteX72" fmla="*/ 934661 w 2698099"/>
              <a:gd name="connsiteY72" fmla="*/ 119034 h 5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98099" h="519423">
                <a:moveTo>
                  <a:pt x="1335049" y="113624"/>
                </a:moveTo>
                <a:cubicBezTo>
                  <a:pt x="1324228" y="108213"/>
                  <a:pt x="1313955" y="101527"/>
                  <a:pt x="1302585" y="97392"/>
                </a:cubicBezTo>
                <a:cubicBezTo>
                  <a:pt x="1293942" y="94249"/>
                  <a:pt x="1284603" y="93493"/>
                  <a:pt x="1275532" y="91981"/>
                </a:cubicBezTo>
                <a:cubicBezTo>
                  <a:pt x="1235032" y="85231"/>
                  <a:pt x="1212289" y="83885"/>
                  <a:pt x="1167319" y="81160"/>
                </a:cubicBezTo>
                <a:cubicBezTo>
                  <a:pt x="1131269" y="78975"/>
                  <a:pt x="1095163" y="77809"/>
                  <a:pt x="1059106" y="75749"/>
                </a:cubicBezTo>
                <a:lnTo>
                  <a:pt x="977946" y="70339"/>
                </a:lnTo>
                <a:cubicBezTo>
                  <a:pt x="967125" y="66732"/>
                  <a:pt x="956823" y="60743"/>
                  <a:pt x="945482" y="59517"/>
                </a:cubicBezTo>
                <a:cubicBezTo>
                  <a:pt x="889780" y="53495"/>
                  <a:pt x="777752" y="48696"/>
                  <a:pt x="777752" y="48696"/>
                </a:cubicBezTo>
                <a:cubicBezTo>
                  <a:pt x="770538" y="46892"/>
                  <a:pt x="763259" y="45328"/>
                  <a:pt x="756109" y="43285"/>
                </a:cubicBezTo>
                <a:cubicBezTo>
                  <a:pt x="750625" y="41718"/>
                  <a:pt x="745444" y="39112"/>
                  <a:pt x="739877" y="37875"/>
                </a:cubicBezTo>
                <a:cubicBezTo>
                  <a:pt x="704131" y="29932"/>
                  <a:pt x="699221" y="33448"/>
                  <a:pt x="658718" y="27053"/>
                </a:cubicBezTo>
                <a:cubicBezTo>
                  <a:pt x="640550" y="24184"/>
                  <a:pt x="622533" y="20368"/>
                  <a:pt x="604611" y="16232"/>
                </a:cubicBezTo>
                <a:cubicBezTo>
                  <a:pt x="599054" y="14950"/>
                  <a:pt x="593947" y="12058"/>
                  <a:pt x="588379" y="10821"/>
                </a:cubicBezTo>
                <a:cubicBezTo>
                  <a:pt x="556054" y="3638"/>
                  <a:pt x="524163" y="2765"/>
                  <a:pt x="490987" y="0"/>
                </a:cubicBezTo>
                <a:lnTo>
                  <a:pt x="128474" y="5411"/>
                </a:lnTo>
                <a:cubicBezTo>
                  <a:pt x="105828" y="6058"/>
                  <a:pt x="115141" y="16425"/>
                  <a:pt x="96010" y="27053"/>
                </a:cubicBezTo>
                <a:cubicBezTo>
                  <a:pt x="86039" y="32593"/>
                  <a:pt x="63546" y="37875"/>
                  <a:pt x="63546" y="37875"/>
                </a:cubicBezTo>
                <a:cubicBezTo>
                  <a:pt x="53295" y="68626"/>
                  <a:pt x="62169" y="50072"/>
                  <a:pt x="25671" y="86570"/>
                </a:cubicBezTo>
                <a:lnTo>
                  <a:pt x="14850" y="97392"/>
                </a:lnTo>
                <a:cubicBezTo>
                  <a:pt x="-8167" y="166444"/>
                  <a:pt x="134" y="128660"/>
                  <a:pt x="9440" y="254301"/>
                </a:cubicBezTo>
                <a:cubicBezTo>
                  <a:pt x="11332" y="279842"/>
                  <a:pt x="11555" y="274845"/>
                  <a:pt x="31082" y="281354"/>
                </a:cubicBezTo>
                <a:cubicBezTo>
                  <a:pt x="36493" y="288568"/>
                  <a:pt x="40100" y="297586"/>
                  <a:pt x="47314" y="302997"/>
                </a:cubicBezTo>
                <a:cubicBezTo>
                  <a:pt x="57282" y="310473"/>
                  <a:pt x="78295" y="313955"/>
                  <a:pt x="90599" y="319228"/>
                </a:cubicBezTo>
                <a:cubicBezTo>
                  <a:pt x="130213" y="336205"/>
                  <a:pt x="93980" y="325485"/>
                  <a:pt x="133884" y="335460"/>
                </a:cubicBezTo>
                <a:cubicBezTo>
                  <a:pt x="150188" y="346330"/>
                  <a:pt x="152534" y="348864"/>
                  <a:pt x="171759" y="357103"/>
                </a:cubicBezTo>
                <a:cubicBezTo>
                  <a:pt x="177001" y="359350"/>
                  <a:pt x="182580" y="360710"/>
                  <a:pt x="187991" y="362514"/>
                </a:cubicBezTo>
                <a:cubicBezTo>
                  <a:pt x="195205" y="369728"/>
                  <a:pt x="201332" y="378226"/>
                  <a:pt x="209634" y="384156"/>
                </a:cubicBezTo>
                <a:cubicBezTo>
                  <a:pt x="214194" y="387413"/>
                  <a:pt x="244749" y="394058"/>
                  <a:pt x="247508" y="394978"/>
                </a:cubicBezTo>
                <a:cubicBezTo>
                  <a:pt x="256722" y="398049"/>
                  <a:pt x="265258" y="403008"/>
                  <a:pt x="274561" y="405799"/>
                </a:cubicBezTo>
                <a:cubicBezTo>
                  <a:pt x="283370" y="408442"/>
                  <a:pt x="292637" y="409215"/>
                  <a:pt x="301615" y="411210"/>
                </a:cubicBezTo>
                <a:cubicBezTo>
                  <a:pt x="308874" y="412823"/>
                  <a:pt x="316135" y="414483"/>
                  <a:pt x="323257" y="416620"/>
                </a:cubicBezTo>
                <a:cubicBezTo>
                  <a:pt x="334183" y="419898"/>
                  <a:pt x="344536" y="425204"/>
                  <a:pt x="355721" y="427441"/>
                </a:cubicBezTo>
                <a:cubicBezTo>
                  <a:pt x="437391" y="443776"/>
                  <a:pt x="335584" y="422967"/>
                  <a:pt x="404417" y="438263"/>
                </a:cubicBezTo>
                <a:cubicBezTo>
                  <a:pt x="413394" y="440258"/>
                  <a:pt x="422548" y="441443"/>
                  <a:pt x="431470" y="443673"/>
                </a:cubicBezTo>
                <a:cubicBezTo>
                  <a:pt x="437003" y="445056"/>
                  <a:pt x="442109" y="447965"/>
                  <a:pt x="447702" y="449084"/>
                </a:cubicBezTo>
                <a:cubicBezTo>
                  <a:pt x="460208" y="451585"/>
                  <a:pt x="472972" y="452556"/>
                  <a:pt x="485577" y="454495"/>
                </a:cubicBezTo>
                <a:cubicBezTo>
                  <a:pt x="496420" y="456163"/>
                  <a:pt x="507283" y="457754"/>
                  <a:pt x="518041" y="459905"/>
                </a:cubicBezTo>
                <a:cubicBezTo>
                  <a:pt x="569053" y="470107"/>
                  <a:pt x="509662" y="458916"/>
                  <a:pt x="561326" y="476137"/>
                </a:cubicBezTo>
                <a:cubicBezTo>
                  <a:pt x="570050" y="479045"/>
                  <a:pt x="579361" y="479744"/>
                  <a:pt x="588379" y="481548"/>
                </a:cubicBezTo>
                <a:cubicBezTo>
                  <a:pt x="597397" y="486959"/>
                  <a:pt x="605549" y="494186"/>
                  <a:pt x="615432" y="497780"/>
                </a:cubicBezTo>
                <a:cubicBezTo>
                  <a:pt x="625742" y="501529"/>
                  <a:pt x="637206" y="500724"/>
                  <a:pt x="647896" y="503191"/>
                </a:cubicBezTo>
                <a:cubicBezTo>
                  <a:pt x="727327" y="521521"/>
                  <a:pt x="638708" y="509733"/>
                  <a:pt x="745288" y="519423"/>
                </a:cubicBezTo>
                <a:lnTo>
                  <a:pt x="2379305" y="514012"/>
                </a:lnTo>
                <a:cubicBezTo>
                  <a:pt x="2395636" y="513907"/>
                  <a:pt x="2411910" y="511399"/>
                  <a:pt x="2428000" y="508601"/>
                </a:cubicBezTo>
                <a:cubicBezTo>
                  <a:pt x="2481381" y="499317"/>
                  <a:pt x="2532522" y="483824"/>
                  <a:pt x="2584909" y="470727"/>
                </a:cubicBezTo>
                <a:cubicBezTo>
                  <a:pt x="2597534" y="463513"/>
                  <a:pt x="2610952" y="457536"/>
                  <a:pt x="2622784" y="449084"/>
                </a:cubicBezTo>
                <a:cubicBezTo>
                  <a:pt x="2636315" y="439419"/>
                  <a:pt x="2647789" y="427149"/>
                  <a:pt x="2660658" y="416620"/>
                </a:cubicBezTo>
                <a:cubicBezTo>
                  <a:pt x="2667637" y="410910"/>
                  <a:pt x="2675087" y="405799"/>
                  <a:pt x="2682301" y="400388"/>
                </a:cubicBezTo>
                <a:cubicBezTo>
                  <a:pt x="2684105" y="394977"/>
                  <a:pt x="2686145" y="389640"/>
                  <a:pt x="2687712" y="384156"/>
                </a:cubicBezTo>
                <a:cubicBezTo>
                  <a:pt x="2708268" y="312209"/>
                  <a:pt x="2696900" y="270775"/>
                  <a:pt x="2666069" y="173141"/>
                </a:cubicBezTo>
                <a:cubicBezTo>
                  <a:pt x="2661933" y="160043"/>
                  <a:pt x="2641664" y="159603"/>
                  <a:pt x="2628195" y="156909"/>
                </a:cubicBezTo>
                <a:cubicBezTo>
                  <a:pt x="2605136" y="152297"/>
                  <a:pt x="2581302" y="153302"/>
                  <a:pt x="2557856" y="151498"/>
                </a:cubicBezTo>
                <a:cubicBezTo>
                  <a:pt x="2496778" y="139284"/>
                  <a:pt x="2571820" y="154490"/>
                  <a:pt x="2482107" y="135266"/>
                </a:cubicBezTo>
                <a:cubicBezTo>
                  <a:pt x="2473115" y="133339"/>
                  <a:pt x="2463976" y="132086"/>
                  <a:pt x="2455054" y="129856"/>
                </a:cubicBezTo>
                <a:cubicBezTo>
                  <a:pt x="2442316" y="126671"/>
                  <a:pt x="2429917" y="122219"/>
                  <a:pt x="2417179" y="119034"/>
                </a:cubicBezTo>
                <a:cubicBezTo>
                  <a:pt x="2371978" y="107734"/>
                  <a:pt x="2406497" y="120884"/>
                  <a:pt x="2352251" y="102802"/>
                </a:cubicBezTo>
                <a:cubicBezTo>
                  <a:pt x="2337632" y="97929"/>
                  <a:pt x="2323190" y="92497"/>
                  <a:pt x="2308966" y="86570"/>
                </a:cubicBezTo>
                <a:cubicBezTo>
                  <a:pt x="2301521" y="83468"/>
                  <a:pt x="2295049" y="78066"/>
                  <a:pt x="2287324" y="75749"/>
                </a:cubicBezTo>
                <a:cubicBezTo>
                  <a:pt x="2276816" y="72597"/>
                  <a:pt x="2265618" y="72490"/>
                  <a:pt x="2254860" y="70339"/>
                </a:cubicBezTo>
                <a:cubicBezTo>
                  <a:pt x="2247568" y="68881"/>
                  <a:pt x="2240367" y="66971"/>
                  <a:pt x="2233217" y="64928"/>
                </a:cubicBezTo>
                <a:cubicBezTo>
                  <a:pt x="2227733" y="63361"/>
                  <a:pt x="2222448" y="61156"/>
                  <a:pt x="2216985" y="59517"/>
                </a:cubicBezTo>
                <a:cubicBezTo>
                  <a:pt x="2204409" y="55744"/>
                  <a:pt x="2191778" y="52151"/>
                  <a:pt x="2179111" y="48696"/>
                </a:cubicBezTo>
                <a:cubicBezTo>
                  <a:pt x="2171937" y="46739"/>
                  <a:pt x="2164803" y="44508"/>
                  <a:pt x="2157468" y="43285"/>
                </a:cubicBezTo>
                <a:cubicBezTo>
                  <a:pt x="2084718" y="31160"/>
                  <a:pt x="2082922" y="32557"/>
                  <a:pt x="2011380" y="27053"/>
                </a:cubicBezTo>
                <a:lnTo>
                  <a:pt x="1107802" y="32464"/>
                </a:lnTo>
                <a:cubicBezTo>
                  <a:pt x="1096397" y="32662"/>
                  <a:pt x="1086159" y="39678"/>
                  <a:pt x="1075338" y="43285"/>
                </a:cubicBezTo>
                <a:lnTo>
                  <a:pt x="1059106" y="48696"/>
                </a:lnTo>
                <a:cubicBezTo>
                  <a:pt x="1053695" y="50500"/>
                  <a:pt x="1047620" y="50943"/>
                  <a:pt x="1042874" y="54107"/>
                </a:cubicBezTo>
                <a:cubicBezTo>
                  <a:pt x="1037463" y="57714"/>
                  <a:pt x="1032458" y="62020"/>
                  <a:pt x="1026642" y="64928"/>
                </a:cubicBezTo>
                <a:cubicBezTo>
                  <a:pt x="1021541" y="67479"/>
                  <a:pt x="1015511" y="67788"/>
                  <a:pt x="1010410" y="70339"/>
                </a:cubicBezTo>
                <a:cubicBezTo>
                  <a:pt x="1001908" y="74590"/>
                  <a:pt x="978255" y="93306"/>
                  <a:pt x="972535" y="97392"/>
                </a:cubicBezTo>
                <a:cubicBezTo>
                  <a:pt x="967243" y="101172"/>
                  <a:pt x="962119" y="105305"/>
                  <a:pt x="956303" y="108213"/>
                </a:cubicBezTo>
                <a:cubicBezTo>
                  <a:pt x="931435" y="120647"/>
                  <a:pt x="946884" y="106811"/>
                  <a:pt x="934661" y="119034"/>
                </a:cubicBezTo>
              </a:path>
            </a:pathLst>
          </a:custGeom>
          <a:noFill/>
          <a:ln w="17145" cap="flat" cmpd="sng" algn="ctr">
            <a:solidFill>
              <a:srgbClr val="FF0000"/>
            </a:solidFill>
            <a:prstDash val="solid"/>
            <a:headEnd/>
            <a:tailEnd/>
          </a:ln>
          <a:effectLst/>
        </p:spPr>
        <p:txBody>
          <a:bodyPr vert="horz" wrap="none" lIns="121903" tIns="60952" rIns="121903" bIns="60952" numCol="1" rtlCol="0" anchor="ctr" compatLnSpc="1"/>
          <a:lstStyle/>
          <a:p>
            <a:pPr algn="ctr" defTabSz="1218996" eaLnBrk="0" fontAlgn="base" hangingPunct="0">
              <a:spcBef>
                <a:spcPct val="0"/>
              </a:spcBef>
              <a:spcAft>
                <a:spcPct val="0"/>
              </a:spcAft>
              <a:defRPr/>
            </a:pPr>
            <a:endParaRPr lang="en-US" sz="2133" b="1" kern="0">
              <a:solidFill>
                <a:srgbClr val="000000"/>
              </a:solidFill>
              <a:latin typeface="Arial"/>
            </a:endParaRPr>
          </a:p>
        </p:txBody>
      </p:sp>
    </p:spTree>
    <p:extLst>
      <p:ext uri="{BB962C8B-B14F-4D97-AF65-F5344CB8AC3E}">
        <p14:creationId xmlns:p14="http://schemas.microsoft.com/office/powerpoint/2010/main" val="2485252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37"/>
                                        </p:tgtEl>
                                      </p:cBhvr>
                                    </p:animEffect>
                                    <p:set>
                                      <p:cBhvr>
                                        <p:cTn id="24" dur="1" fill="hold">
                                          <p:stCondLst>
                                            <p:cond delay="499"/>
                                          </p:stCondLst>
                                        </p:cTn>
                                        <p:tgtEl>
                                          <p:spTgt spid="3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Effect transition="in" filter="fade">
                                      <p:cBhvr>
                                        <p:cTn id="29" dur="500"/>
                                        <p:tgtEl>
                                          <p:spTgt spid="38"/>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par>
                          <p:cTn id="33" fill="hold">
                            <p:stCondLst>
                              <p:cond delay="500"/>
                            </p:stCondLst>
                            <p:childTnLst>
                              <p:par>
                                <p:cTn id="34" presetID="26" presetClass="emph" presetSubtype="0" repeatCount="indefinite" fill="hold" grpId="1" nodeType="afterEffect">
                                  <p:stCondLst>
                                    <p:cond delay="0"/>
                                  </p:stCondLst>
                                  <p:childTnLst>
                                    <p:animEffect transition="out" filter="fade">
                                      <p:cBhvr>
                                        <p:cTn id="35" dur="500" tmFilter="0, 0; .2, .5; .8, .5; 1, 0"/>
                                        <p:tgtEl>
                                          <p:spTgt spid="39"/>
                                        </p:tgtEl>
                                      </p:cBhvr>
                                    </p:animEffect>
                                    <p:animScale>
                                      <p:cBhvr>
                                        <p:cTn id="36" dur="250" autoRev="1" fill="hold"/>
                                        <p:tgtEl>
                                          <p:spTgt spid="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39" grpId="0" animBg="1"/>
      <p:bldP spid="3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51836603"/>
              </p:ext>
            </p:extLst>
          </p:nvPr>
        </p:nvGraphicFramePr>
        <p:xfrm>
          <a:off x="1308399" y="3200401"/>
          <a:ext cx="9144000" cy="32004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dirty="0"/>
                        <a:t>A0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0.75 GB</a:t>
                      </a:r>
                      <a:endParaRPr lang="en-US" sz="2800" dirty="0">
                        <a:solidFill>
                          <a:schemeClr val="bg1"/>
                        </a:solidFill>
                      </a:endParaRPr>
                    </a:p>
                  </a:txBody>
                  <a:tcPr anchor="ctr"/>
                </a:tc>
                <a:tc>
                  <a:txBody>
                    <a:bodyPr/>
                    <a:lstStyle/>
                    <a:p>
                      <a:r>
                        <a:rPr lang="en-US" sz="2800"/>
                        <a:t>20 GB</a:t>
                      </a:r>
                      <a:endParaRPr lang="en-US" sz="2800">
                        <a:solidFill>
                          <a:schemeClr val="bg1"/>
                        </a:solidFill>
                      </a:endParaRPr>
                    </a:p>
                  </a:txBody>
                  <a:tcPr anchor="ctr"/>
                </a:tc>
                <a:extLst>
                  <a:ext uri="{0D108BD9-81ED-4DB2-BD59-A6C34878D82A}">
                    <a16:rowId xmlns:a16="http://schemas.microsoft.com/office/drawing/2014/main" val="10001"/>
                  </a:ext>
                </a:extLst>
              </a:tr>
              <a:tr h="533400">
                <a:tc>
                  <a:txBody>
                    <a:bodyPr/>
                    <a:lstStyle/>
                    <a:p>
                      <a:r>
                        <a:rPr lang="en-US" sz="2800" dirty="0"/>
                        <a:t>A1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1.75 GB</a:t>
                      </a:r>
                      <a:endParaRPr lang="en-US" sz="2800" dirty="0">
                        <a:solidFill>
                          <a:schemeClr val="bg1"/>
                        </a:solidFill>
                      </a:endParaRPr>
                    </a:p>
                  </a:txBody>
                  <a:tcPr anchor="ctr"/>
                </a:tc>
                <a:tc>
                  <a:txBody>
                    <a:bodyPr/>
                    <a:lstStyle/>
                    <a:p>
                      <a:r>
                        <a:rPr lang="en-US" sz="2800"/>
                        <a:t>40 GB</a:t>
                      </a:r>
                      <a:endParaRPr lang="en-US" sz="2800">
                        <a:solidFill>
                          <a:schemeClr val="bg1"/>
                        </a:solidFill>
                      </a:endParaRPr>
                    </a:p>
                  </a:txBody>
                  <a:tcPr anchor="ctr"/>
                </a:tc>
                <a:extLst>
                  <a:ext uri="{0D108BD9-81ED-4DB2-BD59-A6C34878D82A}">
                    <a16:rowId xmlns:a16="http://schemas.microsoft.com/office/drawing/2014/main" val="10002"/>
                  </a:ext>
                </a:extLst>
              </a:tr>
              <a:tr h="533400">
                <a:tc>
                  <a:txBody>
                    <a:bodyPr/>
                    <a:lstStyle/>
                    <a:p>
                      <a:r>
                        <a:rPr lang="en-US" sz="2800"/>
                        <a:t>A2 </a:t>
                      </a:r>
                      <a:endParaRPr lang="en-US" sz="2800">
                        <a:solidFill>
                          <a:schemeClr val="bg1"/>
                        </a:solidFill>
                      </a:endParaRPr>
                    </a:p>
                  </a:txBody>
                  <a:tcPr anchor="ctr"/>
                </a:tc>
                <a:tc>
                  <a:txBody>
                    <a:bodyPr/>
                    <a:lstStyle/>
                    <a:p>
                      <a:r>
                        <a:rPr lang="en-US" sz="2800"/>
                        <a:t>2</a:t>
                      </a:r>
                      <a:endParaRPr lang="en-US" sz="2800">
                        <a:solidFill>
                          <a:schemeClr val="bg1"/>
                        </a:solidFill>
                      </a:endParaRPr>
                    </a:p>
                  </a:txBody>
                  <a:tcPr anchor="ctr"/>
                </a:tc>
                <a:tc>
                  <a:txBody>
                    <a:bodyPr/>
                    <a:lstStyle/>
                    <a:p>
                      <a:r>
                        <a:rPr lang="en-US" sz="2800"/>
                        <a:t>3.5 GB</a:t>
                      </a:r>
                      <a:endParaRPr lang="en-US" sz="2800">
                        <a:solidFill>
                          <a:schemeClr val="bg1"/>
                        </a:solidFill>
                      </a:endParaRPr>
                    </a:p>
                  </a:txBody>
                  <a:tcPr anchor="ctr"/>
                </a:tc>
                <a:tc>
                  <a:txBody>
                    <a:bodyPr/>
                    <a:lstStyle/>
                    <a:p>
                      <a:r>
                        <a:rPr lang="en-US" sz="2800"/>
                        <a:t>60 GB</a:t>
                      </a:r>
                      <a:endParaRPr lang="en-US" sz="2800">
                        <a:solidFill>
                          <a:schemeClr val="bg1"/>
                        </a:solidFill>
                      </a:endParaRPr>
                    </a:p>
                  </a:txBody>
                  <a:tcPr anchor="ctr"/>
                </a:tc>
                <a:extLst>
                  <a:ext uri="{0D108BD9-81ED-4DB2-BD59-A6C34878D82A}">
                    <a16:rowId xmlns:a16="http://schemas.microsoft.com/office/drawing/2014/main" val="10003"/>
                  </a:ext>
                </a:extLst>
              </a:tr>
              <a:tr h="533400">
                <a:tc>
                  <a:txBody>
                    <a:bodyPr/>
                    <a:lstStyle/>
                    <a:p>
                      <a:r>
                        <a:rPr lang="en-US" sz="2800" dirty="0"/>
                        <a:t>A3 </a:t>
                      </a:r>
                      <a:endParaRPr lang="en-US" sz="2800" dirty="0">
                        <a:solidFill>
                          <a:schemeClr val="bg1"/>
                        </a:solidFill>
                      </a:endParaRPr>
                    </a:p>
                  </a:txBody>
                  <a:tcPr anchor="ctr"/>
                </a:tc>
                <a:tc>
                  <a:txBody>
                    <a:bodyPr/>
                    <a:lstStyle/>
                    <a:p>
                      <a:r>
                        <a:rPr lang="en-US" sz="2800"/>
                        <a:t>4</a:t>
                      </a:r>
                      <a:endParaRPr lang="en-US" sz="2800">
                        <a:solidFill>
                          <a:schemeClr val="bg1"/>
                        </a:solidFill>
                      </a:endParaRPr>
                    </a:p>
                  </a:txBody>
                  <a:tcPr anchor="ctr"/>
                </a:tc>
                <a:tc>
                  <a:txBody>
                    <a:bodyPr/>
                    <a:lstStyle/>
                    <a:p>
                      <a:r>
                        <a:rPr lang="en-US" sz="2800"/>
                        <a:t>7 GB</a:t>
                      </a:r>
                      <a:endParaRPr lang="en-US" sz="2800">
                        <a:solidFill>
                          <a:schemeClr val="bg1"/>
                        </a:solidFill>
                      </a:endParaRPr>
                    </a:p>
                  </a:txBody>
                  <a:tcPr anchor="ctr"/>
                </a:tc>
                <a:tc>
                  <a:txBody>
                    <a:bodyPr/>
                    <a:lstStyle/>
                    <a:p>
                      <a:r>
                        <a:rPr lang="en-US" sz="2800"/>
                        <a:t>120 GB</a:t>
                      </a:r>
                      <a:endParaRPr lang="en-US" sz="2800">
                        <a:solidFill>
                          <a:schemeClr val="bg1"/>
                        </a:solidFill>
                      </a:endParaRPr>
                    </a:p>
                  </a:txBody>
                  <a:tcPr anchor="ctr"/>
                </a:tc>
                <a:extLst>
                  <a:ext uri="{0D108BD9-81ED-4DB2-BD59-A6C34878D82A}">
                    <a16:rowId xmlns:a16="http://schemas.microsoft.com/office/drawing/2014/main" val="10004"/>
                  </a:ext>
                </a:extLst>
              </a:tr>
              <a:tr h="533400">
                <a:tc>
                  <a:txBody>
                    <a:bodyPr/>
                    <a:lstStyle/>
                    <a:p>
                      <a:r>
                        <a:rPr lang="en-US" sz="2800" dirty="0"/>
                        <a:t>A4 </a:t>
                      </a:r>
                      <a:endParaRPr lang="en-US" sz="2800" dirty="0">
                        <a:solidFill>
                          <a:schemeClr val="bg1"/>
                        </a:solidFill>
                      </a:endParaRPr>
                    </a:p>
                  </a:txBody>
                  <a:tcPr anchor="ctr"/>
                </a:tc>
                <a:tc>
                  <a:txBody>
                    <a:bodyPr/>
                    <a:lstStyle/>
                    <a:p>
                      <a:r>
                        <a:rPr lang="en-US" sz="2800" dirty="0"/>
                        <a:t>8</a:t>
                      </a:r>
                      <a:endParaRPr lang="en-US" sz="2800" dirty="0">
                        <a:solidFill>
                          <a:schemeClr val="bg1"/>
                        </a:solidFill>
                      </a:endParaRPr>
                    </a:p>
                  </a:txBody>
                  <a:tcPr anchor="ctr"/>
                </a:tc>
                <a:tc>
                  <a:txBody>
                    <a:bodyPr/>
                    <a:lstStyle/>
                    <a:p>
                      <a:r>
                        <a:rPr lang="en-US" sz="2800"/>
                        <a:t>14 GB</a:t>
                      </a:r>
                      <a:endParaRPr lang="en-US" sz="2800">
                        <a:solidFill>
                          <a:schemeClr val="bg1"/>
                        </a:solidFill>
                      </a:endParaRPr>
                    </a:p>
                  </a:txBody>
                  <a:tcPr anchor="ctr"/>
                </a:tc>
                <a:tc>
                  <a:txBody>
                    <a:bodyPr/>
                    <a:lstStyle/>
                    <a:p>
                      <a:r>
                        <a:rPr lang="en-US" sz="2800" dirty="0"/>
                        <a:t>240 GB</a:t>
                      </a:r>
                      <a:endParaRPr lang="en-US" sz="2800" dirty="0">
                        <a:solidFill>
                          <a:schemeClr val="bg1"/>
                        </a:solidFill>
                      </a:endParaRPr>
                    </a:p>
                  </a:txBody>
                  <a:tcPr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dirty="0"/>
              <a:t>General Purpose Compute</a:t>
            </a:r>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An economical option for development workloads, test servers, and other applications that don't require load balancing, auto-scaling, or memory-intensive virtual machines.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Basic Tier</a:t>
            </a:r>
          </a:p>
        </p:txBody>
      </p:sp>
    </p:spTree>
    <p:extLst>
      <p:ext uri="{BB962C8B-B14F-4D97-AF65-F5344CB8AC3E}">
        <p14:creationId xmlns:p14="http://schemas.microsoft.com/office/powerpoint/2010/main" val="7367524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Compute</a:t>
            </a:r>
          </a:p>
        </p:txBody>
      </p:sp>
      <p:sp>
        <p:nvSpPr>
          <p:cNvPr id="6" name="Text Placeholder 5"/>
          <p:cNvSpPr>
            <a:spLocks noGrp="1"/>
          </p:cNvSpPr>
          <p:nvPr>
            <p:ph type="body" sz="quarter" idx="11"/>
          </p:nvPr>
        </p:nvSpPr>
        <p:spPr>
          <a:xfrm>
            <a:off x="274638" y="1403350"/>
            <a:ext cx="3372801" cy="642018"/>
          </a:xfrm>
        </p:spPr>
        <p:txBody>
          <a:bodyPr/>
          <a:lstStyle/>
          <a:p>
            <a:r>
              <a:rPr lang="en-US" dirty="0"/>
              <a:t>Standard Tier</a:t>
            </a:r>
          </a:p>
        </p:txBody>
      </p:sp>
      <p:sp>
        <p:nvSpPr>
          <p:cNvPr id="3" name="Rectangle 2"/>
          <p:cNvSpPr/>
          <p:nvPr/>
        </p:nvSpPr>
        <p:spPr>
          <a:xfrm>
            <a:off x="3403600" y="1403350"/>
            <a:ext cx="6441440" cy="646331"/>
          </a:xfrm>
          <a:prstGeom prst="rect">
            <a:avLst/>
          </a:prstGeom>
        </p:spPr>
        <p:txBody>
          <a:bodyPr wrap="square">
            <a:spAutoFit/>
          </a:bodyPr>
          <a:lstStyle/>
          <a:p>
            <a:pPr lvl="0" eaLnBrk="0" fontAlgn="base" hangingPunct="0">
              <a:spcBef>
                <a:spcPct val="0"/>
              </a:spcBef>
              <a:spcAft>
                <a:spcPct val="0"/>
              </a:spcAft>
            </a:pPr>
            <a:r>
              <a:rPr lang="en-US" dirty="0"/>
              <a:t>Offers the most flexibility. Supports all virtual machine configurations and features</a:t>
            </a:r>
            <a:endParaRPr lang="en-US" altLang="en-US" dirty="0">
              <a:solidFill>
                <a:srgbClr val="FFFFFF"/>
              </a:solidFill>
            </a:endParaRPr>
          </a:p>
        </p:txBody>
      </p:sp>
      <p:pic>
        <p:nvPicPr>
          <p:cNvPr id="4" name="Picture 3"/>
          <p:cNvPicPr>
            <a:picLocks noChangeAspect="1"/>
          </p:cNvPicPr>
          <p:nvPr/>
        </p:nvPicPr>
        <p:blipFill>
          <a:blip r:embed="rId2"/>
          <a:stretch>
            <a:fillRect/>
          </a:stretch>
        </p:blipFill>
        <p:spPr>
          <a:xfrm>
            <a:off x="124855" y="2045368"/>
            <a:ext cx="11945225" cy="4880408"/>
          </a:xfrm>
          <a:prstGeom prst="rect">
            <a:avLst/>
          </a:prstGeom>
        </p:spPr>
      </p:pic>
    </p:spTree>
    <p:extLst>
      <p:ext uri="{BB962C8B-B14F-4D97-AF65-F5344CB8AC3E}">
        <p14:creationId xmlns:p14="http://schemas.microsoft.com/office/powerpoint/2010/main" val="20936230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Compute</a:t>
            </a:r>
          </a:p>
        </p:txBody>
      </p:sp>
      <p:sp>
        <p:nvSpPr>
          <p:cNvPr id="5" name="Content Placeholder 4"/>
          <p:cNvSpPr>
            <a:spLocks noGrp="1"/>
          </p:cNvSpPr>
          <p:nvPr>
            <p:ph sz="quarter" idx="10"/>
          </p:nvPr>
        </p:nvSpPr>
        <p:spPr>
          <a:xfrm>
            <a:off x="274391" y="2317689"/>
            <a:ext cx="11614318" cy="2342234"/>
          </a:xfrm>
        </p:spPr>
        <p:txBody>
          <a:bodyPr/>
          <a:lstStyle/>
          <a:p>
            <a:pPr marL="0" lv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Network optimized with </a:t>
            </a:r>
            <a:r>
              <a:rPr lang="en-US" dirty="0" err="1"/>
              <a:t>Infiniband</a:t>
            </a:r>
            <a:r>
              <a:rPr lang="en-US" dirty="0"/>
              <a:t> support</a:t>
            </a:r>
          </a:p>
        </p:txBody>
      </p:sp>
      <p:graphicFrame>
        <p:nvGraphicFramePr>
          <p:cNvPr id="7" name="Table 6"/>
          <p:cNvGraphicFramePr>
            <a:graphicFrameLocks noGrp="1"/>
          </p:cNvGraphicFramePr>
          <p:nvPr>
            <p:extLst>
              <p:ext uri="{D42A27DB-BD31-4B8C-83A1-F6EECF244321}">
                <p14:modId xmlns:p14="http://schemas.microsoft.com/office/powerpoint/2010/main" val="3943877408"/>
              </p:ext>
            </p:extLst>
          </p:nvPr>
        </p:nvGraphicFramePr>
        <p:xfrm>
          <a:off x="1308399" y="3200401"/>
          <a:ext cx="9144000" cy="16002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a:t>A8 </a:t>
                      </a:r>
                    </a:p>
                  </a:txBody>
                  <a:tcPr anchor="ctr"/>
                </a:tc>
                <a:tc>
                  <a:txBody>
                    <a:bodyPr/>
                    <a:lstStyle/>
                    <a:p>
                      <a:r>
                        <a:rPr lang="en-US" sz="2800"/>
                        <a:t>8</a:t>
                      </a:r>
                    </a:p>
                  </a:txBody>
                  <a:tcPr anchor="ctr"/>
                </a:tc>
                <a:tc>
                  <a:txBody>
                    <a:bodyPr/>
                    <a:lstStyle/>
                    <a:p>
                      <a:r>
                        <a:rPr lang="en-US" sz="2800" dirty="0"/>
                        <a:t>56 GB</a:t>
                      </a:r>
                    </a:p>
                  </a:txBody>
                  <a:tcPr anchor="ctr"/>
                </a:tc>
                <a:tc>
                  <a:txBody>
                    <a:bodyPr/>
                    <a:lstStyle/>
                    <a:p>
                      <a:r>
                        <a:rPr lang="en-US" sz="2800" dirty="0"/>
                        <a:t>382 GB</a:t>
                      </a:r>
                    </a:p>
                  </a:txBody>
                  <a:tcPr anchor="ctr"/>
                </a:tc>
                <a:extLst>
                  <a:ext uri="{0D108BD9-81ED-4DB2-BD59-A6C34878D82A}">
                    <a16:rowId xmlns:a16="http://schemas.microsoft.com/office/drawing/2014/main" val="10001"/>
                  </a:ext>
                </a:extLst>
              </a:tr>
              <a:tr h="533400">
                <a:tc>
                  <a:txBody>
                    <a:bodyPr/>
                    <a:lstStyle/>
                    <a:p>
                      <a:r>
                        <a:rPr lang="en-US" sz="2800"/>
                        <a:t>A9 </a:t>
                      </a:r>
                    </a:p>
                  </a:txBody>
                  <a:tcPr anchor="ctr"/>
                </a:tc>
                <a:tc>
                  <a:txBody>
                    <a:bodyPr/>
                    <a:lstStyle/>
                    <a:p>
                      <a:r>
                        <a:rPr lang="en-US" sz="2800" dirty="0"/>
                        <a:t>16</a:t>
                      </a:r>
                    </a:p>
                  </a:txBody>
                  <a:tcPr anchor="ctr"/>
                </a:tc>
                <a:tc>
                  <a:txBody>
                    <a:bodyPr/>
                    <a:lstStyle/>
                    <a:p>
                      <a:r>
                        <a:rPr lang="en-US" sz="2800"/>
                        <a:t>112 GB</a:t>
                      </a:r>
                    </a:p>
                  </a:txBody>
                  <a:tcPr anchor="ctr"/>
                </a:tc>
                <a:tc>
                  <a:txBody>
                    <a:bodyPr/>
                    <a:lstStyle/>
                    <a:p>
                      <a:r>
                        <a:rPr lang="en-US" sz="2800" dirty="0"/>
                        <a:t>382 GB</a:t>
                      </a:r>
                    </a:p>
                  </a:txBody>
                  <a:tcPr anchor="ctr"/>
                </a:tc>
                <a:extLst>
                  <a:ext uri="{0D108BD9-81ED-4DB2-BD59-A6C34878D82A}">
                    <a16:rowId xmlns:a16="http://schemas.microsoft.com/office/drawing/2014/main" val="10002"/>
                  </a:ext>
                </a:extLst>
              </a:tr>
            </a:tbl>
          </a:graphicData>
        </a:graphic>
      </p:graphicFrame>
      <p:sp>
        <p:nvSpPr>
          <p:cNvPr id="8" name="Content Placeholder 4"/>
          <p:cNvSpPr txBox="1">
            <a:spLocks/>
          </p:cNvSpPr>
          <p:nvPr/>
        </p:nvSpPr>
        <p:spPr>
          <a:xfrm>
            <a:off x="274391" y="5248458"/>
            <a:ext cx="11614318" cy="124612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Ideal for Message Passing Interface (MPI) applications, high-performance clusters, modeling and simulations, video encoding, and other compute or network intensive scenarios.</a:t>
            </a:r>
            <a:endParaRPr lang="en-US" altLang="en-US" sz="2400" dirty="0">
              <a:solidFill>
                <a:srgbClr val="FFFFFF"/>
              </a:solidFill>
            </a:endParaRPr>
          </a:p>
        </p:txBody>
      </p:sp>
    </p:spTree>
    <p:extLst>
      <p:ext uri="{BB962C8B-B14F-4D97-AF65-F5344CB8AC3E}">
        <p14:creationId xmlns:p14="http://schemas.microsoft.com/office/powerpoint/2010/main" val="30642291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05118" y="589280"/>
            <a:ext cx="10688002" cy="531528"/>
          </a:xfrm>
        </p:spPr>
        <p:txBody>
          <a:bodyPr/>
          <a:lstStyle/>
          <a:p>
            <a:pPr lvl="0"/>
            <a:r>
              <a:rPr lang="en-US" sz="5200" spc="-100" dirty="0">
                <a:ln w="3175">
                  <a:noFill/>
                </a:ln>
                <a:solidFill>
                  <a:schemeClr val="tx1"/>
                </a:solidFill>
                <a:cs typeface="Segoe UI" pitchFamily="34" charset="0"/>
              </a:rPr>
              <a:t>Optimized Compute (D Tier)- 60% faster CPUs, more memory, and local </a:t>
            </a:r>
            <a:r>
              <a:rPr lang="en-US" sz="5200" dirty="0">
                <a:solidFill>
                  <a:schemeClr val="tx1"/>
                </a:solidFill>
              </a:rPr>
              <a:t>SSD</a:t>
            </a:r>
            <a:endParaRPr lang="en-US" altLang="en-US" sz="5200" dirty="0">
              <a:solidFill>
                <a:schemeClr val="tx1"/>
              </a:solidFill>
            </a:endParaRPr>
          </a:p>
          <a:p>
            <a:endParaRPr lang="en-US" sz="5200" dirty="0">
              <a:solidFill>
                <a:schemeClr val="tx1"/>
              </a:solidFill>
            </a:endParaRPr>
          </a:p>
        </p:txBody>
      </p:sp>
      <p:pic>
        <p:nvPicPr>
          <p:cNvPr id="3" name="Picture 2"/>
          <p:cNvPicPr>
            <a:picLocks noChangeAspect="1"/>
          </p:cNvPicPr>
          <p:nvPr/>
        </p:nvPicPr>
        <p:blipFill>
          <a:blip r:embed="rId2"/>
          <a:stretch>
            <a:fillRect/>
          </a:stretch>
        </p:blipFill>
        <p:spPr>
          <a:xfrm>
            <a:off x="133746" y="2086008"/>
            <a:ext cx="11966814" cy="4771992"/>
          </a:xfrm>
          <a:prstGeom prst="rect">
            <a:avLst/>
          </a:prstGeom>
        </p:spPr>
      </p:pic>
    </p:spTree>
    <p:extLst>
      <p:ext uri="{BB962C8B-B14F-4D97-AF65-F5344CB8AC3E}">
        <p14:creationId xmlns:p14="http://schemas.microsoft.com/office/powerpoint/2010/main" val="28024966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99116" y="499110"/>
            <a:ext cx="9212096" cy="466090"/>
          </a:xfrm>
        </p:spPr>
        <p:txBody>
          <a:bodyPr/>
          <a:lstStyle/>
          <a:p>
            <a:r>
              <a:rPr lang="en-US" sz="4800" spc="-100" dirty="0">
                <a:ln w="3175">
                  <a:noFill/>
                </a:ln>
                <a:solidFill>
                  <a:schemeClr val="tx1"/>
                </a:solidFill>
                <a:cs typeface="Segoe UI" pitchFamily="34" charset="0"/>
              </a:rPr>
              <a:t>Dv2 Series- 35% faster than D series, 2.4 GHz Intel Xeon® E5-2673 v3 (Haswell) processor</a:t>
            </a:r>
          </a:p>
        </p:txBody>
      </p:sp>
      <p:pic>
        <p:nvPicPr>
          <p:cNvPr id="4" name="Picture 3"/>
          <p:cNvPicPr>
            <a:picLocks noChangeAspect="1"/>
          </p:cNvPicPr>
          <p:nvPr/>
        </p:nvPicPr>
        <p:blipFill>
          <a:blip r:embed="rId3"/>
          <a:stretch>
            <a:fillRect/>
          </a:stretch>
        </p:blipFill>
        <p:spPr>
          <a:xfrm>
            <a:off x="0" y="1827133"/>
            <a:ext cx="12106085" cy="5030867"/>
          </a:xfrm>
          <a:prstGeom prst="rect">
            <a:avLst/>
          </a:prstGeom>
        </p:spPr>
      </p:pic>
    </p:spTree>
    <p:extLst>
      <p:ext uri="{BB962C8B-B14F-4D97-AF65-F5344CB8AC3E}">
        <p14:creationId xmlns:p14="http://schemas.microsoft.com/office/powerpoint/2010/main" val="8769581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hani\AppData\Local\Temp\SNAGHTML8a0bad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98" y="2190804"/>
            <a:ext cx="11470830" cy="46526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45440" y="282416"/>
            <a:ext cx="10210800" cy="2308324"/>
          </a:xfrm>
          <a:prstGeom prst="rect">
            <a:avLst/>
          </a:prstGeom>
        </p:spPr>
        <p:txBody>
          <a:bodyPr/>
          <a:lstStyle/>
          <a:p>
            <a:pPr defTabSz="914180">
              <a:lnSpc>
                <a:spcPct val="90000"/>
              </a:lnSpc>
              <a:spcBef>
                <a:spcPct val="20000"/>
              </a:spcBef>
              <a:buClr>
                <a:schemeClr val="bg1"/>
              </a:buClr>
              <a:buSzPct val="90000"/>
            </a:pPr>
            <a:r>
              <a:rPr lang="en-US" sz="4800" spc="-100" dirty="0">
                <a:ln w="3175">
                  <a:noFill/>
                </a:ln>
                <a:latin typeface="+mj-lt"/>
                <a:cs typeface="Segoe UI" pitchFamily="34" charset="0"/>
              </a:rPr>
              <a:t>DS-series VMs can use Premium Storage- high-performance, low-latency storage.</a:t>
            </a:r>
          </a:p>
        </p:txBody>
      </p:sp>
    </p:spTree>
    <p:extLst>
      <p:ext uri="{BB962C8B-B14F-4D97-AF65-F5344CB8AC3E}">
        <p14:creationId xmlns:p14="http://schemas.microsoft.com/office/powerpoint/2010/main" val="40594719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Your services and Azure</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a:solidFill>
                  <a:schemeClr val="bg1"/>
                </a:solidFill>
                <a:latin typeface="+mj-lt"/>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Azure Resource Manager</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59" y="377824"/>
            <a:ext cx="9968411" cy="1004661"/>
          </a:xfrm>
          <a:prstGeom prst="rect">
            <a:avLst/>
          </a:prstGeom>
        </p:spPr>
        <p:txBody>
          <a:bodyPr/>
          <a:lstStyle/>
          <a:p>
            <a:pPr marL="0" indent="0">
              <a:buNone/>
            </a:pPr>
            <a:r>
              <a:rPr lang="en-US" sz="4800" spc="-100" dirty="0">
                <a:ln w="3175">
                  <a:noFill/>
                </a:ln>
                <a:solidFill>
                  <a:schemeClr val="tx1"/>
                </a:solidFill>
                <a:cs typeface="Segoe UI" pitchFamily="34" charset="0"/>
              </a:rPr>
              <a:t>G-series VMs offer the most memory and run on hosts that have Intel Xeon E5 V3 family processors.</a:t>
            </a:r>
          </a:p>
        </p:txBody>
      </p:sp>
      <p:pic>
        <p:nvPicPr>
          <p:cNvPr id="8" name="Picture 7"/>
          <p:cNvPicPr>
            <a:picLocks noChangeAspect="1"/>
          </p:cNvPicPr>
          <p:nvPr/>
        </p:nvPicPr>
        <p:blipFill>
          <a:blip r:embed="rId2"/>
          <a:stretch>
            <a:fillRect/>
          </a:stretch>
        </p:blipFill>
        <p:spPr>
          <a:xfrm>
            <a:off x="94131" y="2710845"/>
            <a:ext cx="12130527" cy="3543361"/>
          </a:xfrm>
          <a:prstGeom prst="rect">
            <a:avLst/>
          </a:prstGeom>
        </p:spPr>
      </p:pic>
    </p:spTree>
    <p:extLst>
      <p:ext uri="{BB962C8B-B14F-4D97-AF65-F5344CB8AC3E}">
        <p14:creationId xmlns:p14="http://schemas.microsoft.com/office/powerpoint/2010/main" val="1631799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60" y="377825"/>
            <a:ext cx="9459278" cy="641350"/>
          </a:xfrm>
          <a:prstGeom prst="rect">
            <a:avLst/>
          </a:prstGeom>
        </p:spPr>
        <p:txBody>
          <a:bodyPr/>
          <a:lstStyle/>
          <a:p>
            <a:r>
              <a:rPr lang="en-US" sz="4800" spc="-100" dirty="0">
                <a:ln w="3175">
                  <a:noFill/>
                </a:ln>
                <a:solidFill>
                  <a:schemeClr val="tx1"/>
                </a:solidFill>
                <a:cs typeface="Segoe UI" pitchFamily="34" charset="0"/>
              </a:rPr>
              <a:t>GS-series VMs , Godzilla ++ (Premium Storage- high-performance, low-latency storage for I/O intensive workloads.)</a:t>
            </a:r>
          </a:p>
        </p:txBody>
      </p:sp>
      <p:pic>
        <p:nvPicPr>
          <p:cNvPr id="2" name="Picture 1"/>
          <p:cNvPicPr>
            <a:picLocks noChangeAspect="1"/>
          </p:cNvPicPr>
          <p:nvPr/>
        </p:nvPicPr>
        <p:blipFill>
          <a:blip r:embed="rId2"/>
          <a:stretch>
            <a:fillRect/>
          </a:stretch>
        </p:blipFill>
        <p:spPr>
          <a:xfrm>
            <a:off x="554445" y="2410468"/>
            <a:ext cx="10515600" cy="4382223"/>
          </a:xfrm>
          <a:prstGeom prst="rect">
            <a:avLst/>
          </a:prstGeom>
        </p:spPr>
      </p:pic>
    </p:spTree>
    <p:extLst>
      <p:ext uri="{BB962C8B-B14F-4D97-AF65-F5344CB8AC3E}">
        <p14:creationId xmlns:p14="http://schemas.microsoft.com/office/powerpoint/2010/main" val="38869826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4000" dirty="0">
                <a:solidFill>
                  <a:schemeClr val="tx1"/>
                </a:solidFill>
                <a:latin typeface="Segoe UI" panose="020B0502040204020203" pitchFamily="34" charset="0"/>
              </a:rPr>
              <a:t>Key Improvements: Azure Virtual Machines (v2) </a:t>
            </a:r>
          </a:p>
        </p:txBody>
      </p:sp>
      <p:sp>
        <p:nvSpPr>
          <p:cNvPr id="7" name="Text Placeholder 6"/>
          <p:cNvSpPr>
            <a:spLocks noGrp="1"/>
          </p:cNvSpPr>
          <p:nvPr>
            <p:ph type="body" sz="quarter" idx="4294967295"/>
          </p:nvPr>
        </p:nvSpPr>
        <p:spPr>
          <a:xfrm>
            <a:off x="258394" y="1935172"/>
            <a:ext cx="6649098" cy="4064133"/>
          </a:xfrm>
          <a:prstGeom prst="rect">
            <a:avLst/>
          </a:prstGeom>
        </p:spPr>
        <p:txBody>
          <a:bodyPr/>
          <a:lstStyle/>
          <a:p>
            <a:pPr marL="457083" lvl="1" indent="-457083">
              <a:buFont typeface="Arial" panose="020B0604020202020204" pitchFamily="34" charset="0"/>
              <a:buChar char="•"/>
            </a:pPr>
            <a:r>
              <a:rPr lang="en-US" sz="3137" dirty="0">
                <a:latin typeface="Segoe UI" panose="020B0502040204020203" pitchFamily="34" charset="0"/>
              </a:rPr>
              <a:t>Massive and parallel deployment of Virtual Machines</a:t>
            </a:r>
          </a:p>
          <a:p>
            <a:pPr marL="457083" lvl="1" indent="-457083">
              <a:buFont typeface="Arial" panose="020B0604020202020204" pitchFamily="34" charset="0"/>
              <a:buChar char="•"/>
            </a:pPr>
            <a:r>
              <a:rPr lang="en-US" sz="3137" dirty="0">
                <a:latin typeface="Segoe UI" panose="020B0502040204020203" pitchFamily="34" charset="0"/>
              </a:rPr>
              <a:t>3 Fault Domains in Availability Sets</a:t>
            </a:r>
          </a:p>
          <a:p>
            <a:pPr marL="457083" lvl="1" indent="-457083">
              <a:buFont typeface="Arial" panose="020B0604020202020204" pitchFamily="34" charset="0"/>
              <a:buChar char="•"/>
            </a:pPr>
            <a:r>
              <a:rPr lang="en-US" sz="3137" dirty="0">
                <a:latin typeface="Segoe UI" panose="020B0502040204020203" pitchFamily="34" charset="0"/>
              </a:rPr>
              <a:t>Custom URLs for Custom Script VM Extensions for VMs </a:t>
            </a:r>
          </a:p>
          <a:p>
            <a:pPr>
              <a:buFont typeface="Arial" panose="020B0604020202020204" pitchFamily="34" charset="0"/>
              <a:buChar char="•"/>
            </a:pPr>
            <a:endParaRPr lang="en-US" sz="2745" dirty="0">
              <a:latin typeface="Segoe UI" panose="020B0502040204020203" pitchFamily="34" charset="0"/>
            </a:endParaRPr>
          </a:p>
        </p:txBody>
      </p:sp>
      <p:pic>
        <p:nvPicPr>
          <p:cNvPr id="22" name="Picture 21"/>
          <p:cNvPicPr>
            <a:picLocks noChangeAspect="1"/>
          </p:cNvPicPr>
          <p:nvPr/>
        </p:nvPicPr>
        <p:blipFill>
          <a:blip r:embed="rId2"/>
          <a:stretch>
            <a:fillRect/>
          </a:stretch>
        </p:blipFill>
        <p:spPr>
          <a:xfrm>
            <a:off x="7216375" y="1487023"/>
            <a:ext cx="2343444" cy="2184726"/>
          </a:xfrm>
          <a:prstGeom prst="rect">
            <a:avLst/>
          </a:prstGeom>
        </p:spPr>
      </p:pic>
      <p:pic>
        <p:nvPicPr>
          <p:cNvPr id="23" name="Picture 22"/>
          <p:cNvPicPr>
            <a:picLocks noChangeAspect="1"/>
          </p:cNvPicPr>
          <p:nvPr/>
        </p:nvPicPr>
        <p:blipFill>
          <a:blip r:embed="rId2"/>
          <a:stretch>
            <a:fillRect/>
          </a:stretch>
        </p:blipFill>
        <p:spPr>
          <a:xfrm>
            <a:off x="7365757" y="1636405"/>
            <a:ext cx="2343444" cy="2184726"/>
          </a:xfrm>
          <a:prstGeom prst="rect">
            <a:avLst/>
          </a:prstGeom>
        </p:spPr>
      </p:pic>
      <p:pic>
        <p:nvPicPr>
          <p:cNvPr id="24" name="Picture 23"/>
          <p:cNvPicPr>
            <a:picLocks noChangeAspect="1"/>
          </p:cNvPicPr>
          <p:nvPr/>
        </p:nvPicPr>
        <p:blipFill>
          <a:blip r:embed="rId2"/>
          <a:stretch>
            <a:fillRect/>
          </a:stretch>
        </p:blipFill>
        <p:spPr>
          <a:xfrm>
            <a:off x="7515141" y="1785789"/>
            <a:ext cx="2343444" cy="2184726"/>
          </a:xfrm>
          <a:prstGeom prst="rect">
            <a:avLst/>
          </a:prstGeom>
        </p:spPr>
      </p:pic>
      <p:pic>
        <p:nvPicPr>
          <p:cNvPr id="25" name="Picture 24"/>
          <p:cNvPicPr>
            <a:picLocks noChangeAspect="1"/>
          </p:cNvPicPr>
          <p:nvPr/>
        </p:nvPicPr>
        <p:blipFill>
          <a:blip r:embed="rId2"/>
          <a:stretch>
            <a:fillRect/>
          </a:stretch>
        </p:blipFill>
        <p:spPr>
          <a:xfrm>
            <a:off x="7664523" y="1935171"/>
            <a:ext cx="2343444" cy="2184726"/>
          </a:xfrm>
          <a:prstGeom prst="rect">
            <a:avLst/>
          </a:prstGeom>
        </p:spPr>
      </p:pic>
      <p:pic>
        <p:nvPicPr>
          <p:cNvPr id="26" name="Picture 25"/>
          <p:cNvPicPr>
            <a:picLocks noChangeAspect="1"/>
          </p:cNvPicPr>
          <p:nvPr/>
        </p:nvPicPr>
        <p:blipFill>
          <a:blip r:embed="rId2"/>
          <a:stretch>
            <a:fillRect/>
          </a:stretch>
        </p:blipFill>
        <p:spPr>
          <a:xfrm>
            <a:off x="7813906" y="2084555"/>
            <a:ext cx="2343444" cy="2184726"/>
          </a:xfrm>
          <a:prstGeom prst="rect">
            <a:avLst/>
          </a:prstGeom>
        </p:spPr>
      </p:pic>
      <p:pic>
        <p:nvPicPr>
          <p:cNvPr id="27" name="Picture 26"/>
          <p:cNvPicPr>
            <a:picLocks noChangeAspect="1"/>
          </p:cNvPicPr>
          <p:nvPr/>
        </p:nvPicPr>
        <p:blipFill>
          <a:blip r:embed="rId2"/>
          <a:stretch>
            <a:fillRect/>
          </a:stretch>
        </p:blipFill>
        <p:spPr>
          <a:xfrm>
            <a:off x="7963289" y="2233937"/>
            <a:ext cx="2343444" cy="2184726"/>
          </a:xfrm>
          <a:prstGeom prst="rect">
            <a:avLst/>
          </a:prstGeom>
        </p:spPr>
      </p:pic>
      <p:pic>
        <p:nvPicPr>
          <p:cNvPr id="28" name="Picture 27"/>
          <p:cNvPicPr>
            <a:picLocks noChangeAspect="1"/>
          </p:cNvPicPr>
          <p:nvPr/>
        </p:nvPicPr>
        <p:blipFill>
          <a:blip r:embed="rId2"/>
          <a:stretch>
            <a:fillRect/>
          </a:stretch>
        </p:blipFill>
        <p:spPr>
          <a:xfrm>
            <a:off x="8112672" y="2383320"/>
            <a:ext cx="2343444" cy="2184726"/>
          </a:xfrm>
          <a:prstGeom prst="rect">
            <a:avLst/>
          </a:prstGeom>
        </p:spPr>
      </p:pic>
      <p:pic>
        <p:nvPicPr>
          <p:cNvPr id="29" name="Picture 28"/>
          <p:cNvPicPr>
            <a:picLocks noChangeAspect="1"/>
          </p:cNvPicPr>
          <p:nvPr/>
        </p:nvPicPr>
        <p:blipFill>
          <a:blip r:embed="rId2"/>
          <a:stretch>
            <a:fillRect/>
          </a:stretch>
        </p:blipFill>
        <p:spPr>
          <a:xfrm>
            <a:off x="8262055" y="2532703"/>
            <a:ext cx="2343444" cy="2184726"/>
          </a:xfrm>
          <a:prstGeom prst="rect">
            <a:avLst/>
          </a:prstGeom>
        </p:spPr>
      </p:pic>
      <p:pic>
        <p:nvPicPr>
          <p:cNvPr id="30" name="Picture 29"/>
          <p:cNvPicPr>
            <a:picLocks noChangeAspect="1"/>
          </p:cNvPicPr>
          <p:nvPr/>
        </p:nvPicPr>
        <p:blipFill>
          <a:blip r:embed="rId2"/>
          <a:stretch>
            <a:fillRect/>
          </a:stretch>
        </p:blipFill>
        <p:spPr>
          <a:xfrm>
            <a:off x="8411438" y="2682086"/>
            <a:ext cx="2343444" cy="2184726"/>
          </a:xfrm>
          <a:prstGeom prst="rect">
            <a:avLst/>
          </a:prstGeom>
        </p:spPr>
      </p:pic>
      <p:pic>
        <p:nvPicPr>
          <p:cNvPr id="31" name="Picture 30"/>
          <p:cNvPicPr>
            <a:picLocks noChangeAspect="1"/>
          </p:cNvPicPr>
          <p:nvPr/>
        </p:nvPicPr>
        <p:blipFill>
          <a:blip r:embed="rId2"/>
          <a:stretch>
            <a:fillRect/>
          </a:stretch>
        </p:blipFill>
        <p:spPr>
          <a:xfrm>
            <a:off x="8560821" y="2831470"/>
            <a:ext cx="2343444" cy="2184726"/>
          </a:xfrm>
          <a:prstGeom prst="rect">
            <a:avLst/>
          </a:prstGeom>
        </p:spPr>
      </p:pic>
      <p:pic>
        <p:nvPicPr>
          <p:cNvPr id="32" name="Picture 31"/>
          <p:cNvPicPr>
            <a:picLocks noChangeAspect="1"/>
          </p:cNvPicPr>
          <p:nvPr/>
        </p:nvPicPr>
        <p:blipFill>
          <a:blip r:embed="rId2"/>
          <a:stretch>
            <a:fillRect/>
          </a:stretch>
        </p:blipFill>
        <p:spPr>
          <a:xfrm>
            <a:off x="8710204" y="2980852"/>
            <a:ext cx="2343444" cy="2184726"/>
          </a:xfrm>
          <a:prstGeom prst="rect">
            <a:avLst/>
          </a:prstGeom>
        </p:spPr>
      </p:pic>
      <p:pic>
        <p:nvPicPr>
          <p:cNvPr id="33" name="Picture 32"/>
          <p:cNvPicPr>
            <a:picLocks noChangeAspect="1"/>
          </p:cNvPicPr>
          <p:nvPr/>
        </p:nvPicPr>
        <p:blipFill>
          <a:blip r:embed="rId2"/>
          <a:stretch>
            <a:fillRect/>
          </a:stretch>
        </p:blipFill>
        <p:spPr>
          <a:xfrm>
            <a:off x="8859587" y="3130235"/>
            <a:ext cx="2343444" cy="2184726"/>
          </a:xfrm>
          <a:prstGeom prst="rect">
            <a:avLst/>
          </a:prstGeom>
        </p:spPr>
      </p:pic>
      <p:pic>
        <p:nvPicPr>
          <p:cNvPr id="34" name="Picture 33"/>
          <p:cNvPicPr>
            <a:picLocks noChangeAspect="1"/>
          </p:cNvPicPr>
          <p:nvPr/>
        </p:nvPicPr>
        <p:blipFill>
          <a:blip r:embed="rId2"/>
          <a:stretch>
            <a:fillRect/>
          </a:stretch>
        </p:blipFill>
        <p:spPr>
          <a:xfrm>
            <a:off x="9008969" y="3279618"/>
            <a:ext cx="2343444" cy="2184726"/>
          </a:xfrm>
          <a:prstGeom prst="rect">
            <a:avLst/>
          </a:prstGeom>
        </p:spPr>
      </p:pic>
      <p:pic>
        <p:nvPicPr>
          <p:cNvPr id="35" name="Picture 34"/>
          <p:cNvPicPr>
            <a:picLocks noChangeAspect="1"/>
          </p:cNvPicPr>
          <p:nvPr/>
        </p:nvPicPr>
        <p:blipFill>
          <a:blip r:embed="rId2"/>
          <a:stretch>
            <a:fillRect/>
          </a:stretch>
        </p:blipFill>
        <p:spPr>
          <a:xfrm>
            <a:off x="9158353" y="3429001"/>
            <a:ext cx="2343444" cy="2184726"/>
          </a:xfrm>
          <a:prstGeom prst="rect">
            <a:avLst/>
          </a:prstGeom>
        </p:spPr>
      </p:pic>
      <p:sp>
        <p:nvSpPr>
          <p:cNvPr id="2" name="Rectangle 1"/>
          <p:cNvSpPr/>
          <p:nvPr/>
        </p:nvSpPr>
        <p:spPr>
          <a:xfrm>
            <a:off x="258393" y="5999304"/>
            <a:ext cx="11580758" cy="418771"/>
          </a:xfrm>
          <a:prstGeom prst="rect">
            <a:avLst/>
          </a:prstGeom>
        </p:spPr>
        <p:txBody>
          <a:bodyPr wrap="square">
            <a:spAutoFit/>
          </a:bodyPr>
          <a:lstStyle/>
          <a:p>
            <a:pPr defTabSz="914367">
              <a:defRPr/>
            </a:pPr>
            <a:r>
              <a:rPr lang="en-US" sz="2133" dirty="0">
                <a:solidFill>
                  <a:srgbClr val="000000"/>
                </a:solidFill>
                <a:latin typeface="Segoe UI" panose="020B0502040204020203" pitchFamily="34" charset="0"/>
              </a:rPr>
              <a:t>https://azure.microsoft.com/en-us/documentation/articles/virtual-machines-app-frameworks/</a:t>
            </a:r>
            <a:endParaRPr lang="en-US" sz="2133" dirty="0">
              <a:solidFill>
                <a:prstClr val="black"/>
              </a:solidFill>
              <a:latin typeface="Cambria"/>
            </a:endParaRPr>
          </a:p>
        </p:txBody>
      </p:sp>
    </p:spTree>
    <p:extLst>
      <p:ext uri="{BB962C8B-B14F-4D97-AF65-F5344CB8AC3E}">
        <p14:creationId xmlns:p14="http://schemas.microsoft.com/office/powerpoint/2010/main" val="3627605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50"/>
                                        <p:tgtEl>
                                          <p:spTgt spid="22"/>
                                        </p:tgtEl>
                                      </p:cBhvr>
                                    </p:animEffect>
                                  </p:childTnLst>
                                </p:cTn>
                              </p:par>
                            </p:childTnLst>
                          </p:cTn>
                        </p:par>
                        <p:par>
                          <p:cTn id="14" fill="hold">
                            <p:stCondLst>
                              <p:cond delay="125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250"/>
                                        <p:tgtEl>
                                          <p:spTgt spid="24"/>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50"/>
                                        <p:tgtEl>
                                          <p:spTgt spid="25"/>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250"/>
                                        <p:tgtEl>
                                          <p:spTgt spid="26"/>
                                        </p:tgtEl>
                                      </p:cBhvr>
                                    </p:animEffect>
                                  </p:childTnLst>
                                </p:cTn>
                              </p:par>
                            </p:childTnLst>
                          </p:cTn>
                        </p:par>
                        <p:par>
                          <p:cTn id="30" fill="hold">
                            <p:stCondLst>
                              <p:cond delay="225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50"/>
                                        <p:tgtEl>
                                          <p:spTgt spid="28"/>
                                        </p:tgtEl>
                                      </p:cBhvr>
                                    </p:animEffect>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250"/>
                                        <p:tgtEl>
                                          <p:spTgt spid="29"/>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250"/>
                                        <p:tgtEl>
                                          <p:spTgt spid="30"/>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250"/>
                                        <p:tgtEl>
                                          <p:spTgt spid="31"/>
                                        </p:tgtEl>
                                      </p:cBhvr>
                                    </p:animEffect>
                                  </p:childTnLst>
                                </p:cTn>
                              </p:par>
                            </p:childTnLst>
                          </p:cTn>
                        </p:par>
                        <p:par>
                          <p:cTn id="50" fill="hold">
                            <p:stCondLst>
                              <p:cond delay="3500"/>
                            </p:stCondLst>
                            <p:childTnLst>
                              <p:par>
                                <p:cTn id="51" presetID="10" presetClass="entr" presetSubtype="0"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250"/>
                                        <p:tgtEl>
                                          <p:spTgt spid="32"/>
                                        </p:tgtEl>
                                      </p:cBhvr>
                                    </p:animEffect>
                                  </p:childTnLst>
                                </p:cTn>
                              </p:par>
                            </p:childTnLst>
                          </p:cTn>
                        </p:par>
                        <p:par>
                          <p:cTn id="54" fill="hold">
                            <p:stCondLst>
                              <p:cond delay="3750"/>
                            </p:stCondLst>
                            <p:childTnLst>
                              <p:par>
                                <p:cTn id="55" presetID="10" presetClass="entr" presetSubtype="0" fill="hold"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250"/>
                                        <p:tgtEl>
                                          <p:spTgt spid="33"/>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250"/>
                                        <p:tgtEl>
                                          <p:spTgt spid="34"/>
                                        </p:tgtEl>
                                      </p:cBhvr>
                                    </p:animEffect>
                                  </p:childTnLst>
                                </p:cTn>
                              </p:par>
                            </p:childTnLst>
                          </p:cTn>
                        </p:par>
                        <p:par>
                          <p:cTn id="62" fill="hold">
                            <p:stCondLst>
                              <p:cond delay="4250"/>
                            </p:stCondLst>
                            <p:childTnLst>
                              <p:par>
                                <p:cTn id="63" presetID="10" presetClass="entr" presetSubtype="0" fill="hold"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25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
                                            <p:txEl>
                                              <p:pRg st="1" end="1"/>
                                            </p:txEl>
                                          </p:spTgt>
                                        </p:tgtEl>
                                        <p:attrNameLst>
                                          <p:attrName>style.visibility</p:attrName>
                                        </p:attrNameLst>
                                      </p:cBhvr>
                                      <p:to>
                                        <p:strVal val="visible"/>
                                      </p:to>
                                    </p:set>
                                    <p:animEffect transition="in" filter="fade">
                                      <p:cBhvr>
                                        <p:cTn id="70" dur="1000"/>
                                        <p:tgtEl>
                                          <p:spTgt spid="7">
                                            <p:txEl>
                                              <p:pRg st="1" end="1"/>
                                            </p:txEl>
                                          </p:spTgt>
                                        </p:tgtEl>
                                      </p:cBhvr>
                                    </p:animEffect>
                                    <p:anim calcmode="lin" valueType="num">
                                      <p:cBhvr>
                                        <p:cTn id="7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Effect transition="in" filter="fade">
                                      <p:cBhvr>
                                        <p:cTn id="77" dur="1000"/>
                                        <p:tgtEl>
                                          <p:spTgt spid="7">
                                            <p:txEl>
                                              <p:pRg st="2" end="2"/>
                                            </p:txEl>
                                          </p:spTgt>
                                        </p:tgtEl>
                                      </p:cBhvr>
                                    </p:animEffect>
                                    <p:anim calcmode="lin" valueType="num">
                                      <p:cBhvr>
                                        <p:cTn id="7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7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8928" y="804475"/>
            <a:ext cx="11541863" cy="899665"/>
          </a:xfrm>
        </p:spPr>
        <p:txBody>
          <a:bodyPr/>
          <a:lstStyle/>
          <a:p>
            <a:r>
              <a:rPr lang="en-US" dirty="0">
                <a:solidFill>
                  <a:schemeClr val="accent6">
                    <a:lumMod val="60000"/>
                    <a:lumOff val="40000"/>
                  </a:schemeClr>
                </a:solidFill>
              </a:rPr>
              <a:t>NEW:</a:t>
            </a:r>
            <a:r>
              <a:rPr lang="en-US" dirty="0"/>
              <a:t> VM Scale Sets</a:t>
            </a:r>
          </a:p>
        </p:txBody>
      </p:sp>
    </p:spTree>
    <p:extLst>
      <p:ext uri="{BB962C8B-B14F-4D97-AF65-F5344CB8AC3E}">
        <p14:creationId xmlns:p14="http://schemas.microsoft.com/office/powerpoint/2010/main" val="4482111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p>
        </p:txBody>
      </p:sp>
      <p:sp>
        <p:nvSpPr>
          <p:cNvPr id="4" name="Content Placeholder 3"/>
          <p:cNvSpPr>
            <a:spLocks noGrp="1"/>
          </p:cNvSpPr>
          <p:nvPr>
            <p:ph sz="quarter" idx="10"/>
          </p:nvPr>
        </p:nvSpPr>
        <p:spPr>
          <a:xfrm>
            <a:off x="355375" y="1757624"/>
            <a:ext cx="11542503" cy="4124206"/>
          </a:xfrm>
        </p:spPr>
        <p:txBody>
          <a:bodyPr/>
          <a:lstStyle/>
          <a:p>
            <a:r>
              <a:rPr lang="en-US" dirty="0"/>
              <a:t>“Next-Generation Worker Role”</a:t>
            </a:r>
          </a:p>
          <a:p>
            <a:r>
              <a:rPr lang="en-US" dirty="0"/>
              <a:t>Supports Windows, Linux, and custom images</a:t>
            </a:r>
          </a:p>
          <a:p>
            <a:r>
              <a:rPr lang="en-US" dirty="0"/>
              <a:t>Stateless and persistent disks</a:t>
            </a:r>
          </a:p>
          <a:p>
            <a:r>
              <a:rPr lang="en-US" dirty="0"/>
              <a:t>Image-based OS patching</a:t>
            </a:r>
          </a:p>
          <a:p>
            <a:r>
              <a:rPr lang="en-US" dirty="0"/>
              <a:t>Ideal for clusters</a:t>
            </a:r>
          </a:p>
          <a:p>
            <a:endParaRPr lang="en-US" dirty="0"/>
          </a:p>
        </p:txBody>
      </p:sp>
      <p:sp>
        <p:nvSpPr>
          <p:cNvPr id="2" name="TextBox 1"/>
          <p:cNvSpPr txBox="1"/>
          <p:nvPr/>
        </p:nvSpPr>
        <p:spPr>
          <a:xfrm>
            <a:off x="268288" y="413657"/>
            <a:ext cx="9790112" cy="1028551"/>
          </a:xfrm>
          <a:prstGeom prst="rect">
            <a:avLst/>
          </a:prstGeom>
          <a:noFill/>
        </p:spPr>
        <p:txBody>
          <a:bodyPr wrap="square" lIns="182880" tIns="146304" rIns="182880" bIns="146304" rtlCol="0">
            <a:spAutoFit/>
          </a:bodyPr>
          <a:lstStyle/>
          <a:p>
            <a:pPr>
              <a:lnSpc>
                <a:spcPct val="90000"/>
              </a:lnSpc>
              <a:spcAft>
                <a:spcPts val="600"/>
              </a:spcAft>
            </a:pPr>
            <a:r>
              <a:rPr lang="en-US" sz="5293" spc="-100" dirty="0">
                <a:ln w="3175">
                  <a:noFill/>
                </a:ln>
                <a:solidFill>
                  <a:srgbClr val="FFFFFF"/>
                </a:solidFill>
                <a:latin typeface="Segoe UI Light"/>
                <a:cs typeface="Segoe UI" pitchFamily="34" charset="0"/>
              </a:rPr>
              <a:t>Virtual Machine Scale Sets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847850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357" y="1000419"/>
            <a:ext cx="11541863" cy="899665"/>
          </a:xfrm>
        </p:spPr>
        <p:txBody>
          <a:bodyPr/>
          <a:lstStyle/>
          <a:p>
            <a:r>
              <a:rPr lang="en-US" dirty="0">
                <a:solidFill>
                  <a:schemeClr val="accent6">
                    <a:lumMod val="60000"/>
                    <a:lumOff val="40000"/>
                  </a:schemeClr>
                </a:solidFill>
              </a:rPr>
              <a:t>NEW: </a:t>
            </a:r>
            <a:r>
              <a:rPr lang="en-US" dirty="0"/>
              <a:t>Application Gateway</a:t>
            </a:r>
          </a:p>
        </p:txBody>
      </p:sp>
    </p:spTree>
    <p:extLst>
      <p:ext uri="{BB962C8B-B14F-4D97-AF65-F5344CB8AC3E}">
        <p14:creationId xmlns:p14="http://schemas.microsoft.com/office/powerpoint/2010/main" val="31407578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Application Gateway</a:t>
            </a:r>
          </a:p>
        </p:txBody>
      </p:sp>
      <p:sp>
        <p:nvSpPr>
          <p:cNvPr id="4" name="Content Placeholder 3"/>
          <p:cNvSpPr>
            <a:spLocks noGrp="1"/>
          </p:cNvSpPr>
          <p:nvPr>
            <p:ph sz="quarter" idx="10"/>
          </p:nvPr>
        </p:nvSpPr>
        <p:spPr>
          <a:xfrm>
            <a:off x="268289" y="1388066"/>
            <a:ext cx="5603605" cy="4969935"/>
          </a:xfrm>
        </p:spPr>
        <p:txBody>
          <a:bodyPr/>
          <a:lstStyle/>
          <a:p>
            <a:r>
              <a:rPr lang="en-US" dirty="0"/>
              <a:t>Azure-managed, first party virtual appliances</a:t>
            </a:r>
          </a:p>
          <a:p>
            <a:r>
              <a:rPr lang="en-US" dirty="0"/>
              <a:t>HTTP routing based on app-level policies</a:t>
            </a:r>
          </a:p>
          <a:p>
            <a:pPr lvl="2"/>
            <a:r>
              <a:rPr lang="en-US" dirty="0"/>
              <a:t>Cookies affinity</a:t>
            </a:r>
          </a:p>
          <a:p>
            <a:pPr lvl="2"/>
            <a:r>
              <a:rPr lang="en-US" dirty="0"/>
              <a:t>URL hash</a:t>
            </a:r>
          </a:p>
          <a:p>
            <a:r>
              <a:rPr lang="en-US" dirty="0"/>
              <a:t>SSL termination and caching</a:t>
            </a:r>
          </a:p>
        </p:txBody>
      </p:sp>
      <p:pic>
        <p:nvPicPr>
          <p:cNvPr id="6" name="Content Placeholder 5"/>
          <p:cNvPicPr>
            <a:picLocks noGrp="1" noChangeAspect="1"/>
          </p:cNvPicPr>
          <p:nvPr>
            <p:ph sz="quarter" idx="11"/>
          </p:nvPr>
        </p:nvPicPr>
        <p:blipFill>
          <a:blip r:embed="rId3"/>
          <a:stretch>
            <a:fillRect/>
          </a:stretch>
        </p:blipFill>
        <p:spPr>
          <a:xfrm>
            <a:off x="5946596" y="1612806"/>
            <a:ext cx="6035123" cy="4206660"/>
          </a:xfrm>
          <a:prstGeom prst="rect">
            <a:avLst/>
          </a:prstGeom>
        </p:spPr>
      </p:pic>
    </p:spTree>
    <p:extLst>
      <p:ext uri="{BB962C8B-B14F-4D97-AF65-F5344CB8AC3E}">
        <p14:creationId xmlns:p14="http://schemas.microsoft.com/office/powerpoint/2010/main" val="225934531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23357" y="1000419"/>
            <a:ext cx="11541863" cy="899665"/>
          </a:xfrm>
        </p:spPr>
        <p:txBody>
          <a:bodyPr/>
          <a:lstStyle/>
          <a:p>
            <a:r>
              <a:rPr lang="en-US" dirty="0"/>
              <a:t>VMs + Containers</a:t>
            </a:r>
          </a:p>
        </p:txBody>
      </p:sp>
    </p:spTree>
    <p:extLst>
      <p:ext uri="{BB962C8B-B14F-4D97-AF65-F5344CB8AC3E}">
        <p14:creationId xmlns:p14="http://schemas.microsoft.com/office/powerpoint/2010/main" val="29406612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Containers</a:t>
            </a:r>
          </a:p>
        </p:txBody>
      </p:sp>
      <p:sp>
        <p:nvSpPr>
          <p:cNvPr id="4" name="Content Placeholder 3"/>
          <p:cNvSpPr>
            <a:spLocks noGrp="1"/>
          </p:cNvSpPr>
          <p:nvPr>
            <p:ph sz="quarter" idx="10"/>
          </p:nvPr>
        </p:nvSpPr>
        <p:spPr>
          <a:xfrm>
            <a:off x="268290" y="1398397"/>
            <a:ext cx="5884860" cy="4983353"/>
          </a:xfrm>
        </p:spPr>
        <p:txBody>
          <a:bodyPr>
            <a:normAutofit fontScale="77500" lnSpcReduction="20000"/>
          </a:bodyPr>
          <a:lstStyle/>
          <a:p>
            <a:r>
              <a:rPr lang="en-US" dirty="0"/>
              <a:t>What are they?</a:t>
            </a:r>
          </a:p>
          <a:p>
            <a:pPr lvl="1"/>
            <a:r>
              <a:rPr lang="en-US" dirty="0"/>
              <a:t>Unit of deployment</a:t>
            </a:r>
          </a:p>
          <a:p>
            <a:pPr lvl="1"/>
            <a:r>
              <a:rPr lang="en-US" dirty="0"/>
              <a:t>Isolated environment</a:t>
            </a:r>
          </a:p>
          <a:p>
            <a:pPr lvl="1"/>
            <a:r>
              <a:rPr lang="en-US" dirty="0"/>
              <a:t>Isolated collection of resources</a:t>
            </a:r>
          </a:p>
          <a:p>
            <a:pPr lvl="1"/>
            <a:endParaRPr lang="en-US" dirty="0"/>
          </a:p>
          <a:p>
            <a:r>
              <a:rPr lang="en-US" dirty="0"/>
              <a:t>What are the benefits?</a:t>
            </a:r>
          </a:p>
          <a:p>
            <a:pPr lvl="1"/>
            <a:r>
              <a:rPr lang="en-US" dirty="0"/>
              <a:t>Instant startup</a:t>
            </a:r>
          </a:p>
          <a:p>
            <a:pPr lvl="1"/>
            <a:r>
              <a:rPr lang="en-US" dirty="0"/>
              <a:t>Repeatable and reliable execution</a:t>
            </a:r>
          </a:p>
          <a:p>
            <a:endParaRPr lang="en-US" dirty="0"/>
          </a:p>
          <a:p>
            <a:r>
              <a:rPr lang="en-US" dirty="0"/>
              <a:t>Scenarios</a:t>
            </a:r>
          </a:p>
          <a:p>
            <a:pPr lvl="1"/>
            <a:r>
              <a:rPr lang="en-US" dirty="0"/>
              <a:t>Dev/Test</a:t>
            </a:r>
          </a:p>
          <a:p>
            <a:pPr lvl="1"/>
            <a:r>
              <a:rPr lang="en-US" dirty="0"/>
              <a:t>Great for micro-services</a:t>
            </a:r>
          </a:p>
        </p:txBody>
      </p:sp>
      <p:grpSp>
        <p:nvGrpSpPr>
          <p:cNvPr id="32" name="Group 31"/>
          <p:cNvGrpSpPr/>
          <p:nvPr/>
        </p:nvGrpSpPr>
        <p:grpSpPr>
          <a:xfrm>
            <a:off x="6306896" y="4196601"/>
            <a:ext cx="5998638" cy="2054049"/>
            <a:chOff x="6306896" y="4196601"/>
            <a:chExt cx="5998638" cy="2054049"/>
          </a:xfrm>
        </p:grpSpPr>
        <p:sp>
          <p:nvSpPr>
            <p:cNvPr id="5" name="Rectangle 4"/>
            <p:cNvSpPr/>
            <p:nvPr/>
          </p:nvSpPr>
          <p:spPr bwMode="auto">
            <a:xfrm>
              <a:off x="6306896" y="5884890"/>
              <a:ext cx="4245318" cy="365760"/>
            </a:xfrm>
            <a:prstGeom prst="rect">
              <a:avLst/>
            </a:prstGeom>
            <a:solidFill>
              <a:schemeClr val="tx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Physical Server</a:t>
              </a:r>
            </a:p>
          </p:txBody>
        </p:sp>
        <p:sp>
          <p:nvSpPr>
            <p:cNvPr id="6" name="Rectangle 5"/>
            <p:cNvSpPr/>
            <p:nvPr/>
          </p:nvSpPr>
          <p:spPr bwMode="auto">
            <a:xfrm>
              <a:off x="6306897" y="5446114"/>
              <a:ext cx="4245316"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Host OS</a:t>
              </a:r>
            </a:p>
          </p:txBody>
        </p:sp>
        <p:sp>
          <p:nvSpPr>
            <p:cNvPr id="7" name="Rectangle 6"/>
            <p:cNvSpPr/>
            <p:nvPr/>
          </p:nvSpPr>
          <p:spPr bwMode="auto">
            <a:xfrm>
              <a:off x="6306896" y="4799558"/>
              <a:ext cx="1015217" cy="575095"/>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Container Manager</a:t>
              </a:r>
            </a:p>
          </p:txBody>
        </p:sp>
        <p:sp>
          <p:nvSpPr>
            <p:cNvPr id="8" name="Rectangle 7"/>
            <p:cNvSpPr/>
            <p:nvPr/>
          </p:nvSpPr>
          <p:spPr bwMode="auto">
            <a:xfrm>
              <a:off x="7375295" y="4806743"/>
              <a:ext cx="1266494"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9" name="Rectangle 8"/>
            <p:cNvSpPr/>
            <p:nvPr/>
          </p:nvSpPr>
          <p:spPr bwMode="auto">
            <a:xfrm>
              <a:off x="7381130" y="4198733"/>
              <a:ext cx="630936" cy="569464"/>
            </a:xfrm>
            <a:prstGeom prst="rect">
              <a:avLst/>
            </a:prstGeom>
            <a:solidFill>
              <a:srgbClr val="FFC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10" name="Rectangle 9"/>
            <p:cNvSpPr/>
            <p:nvPr/>
          </p:nvSpPr>
          <p:spPr bwMode="auto">
            <a:xfrm>
              <a:off x="8068161" y="4198733"/>
              <a:ext cx="580457" cy="569464"/>
            </a:xfrm>
            <a:prstGeom prst="rect">
              <a:avLst/>
            </a:prstGeom>
            <a:solidFill>
              <a:srgbClr val="FFC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11" name="Rectangle 10"/>
            <p:cNvSpPr/>
            <p:nvPr/>
          </p:nvSpPr>
          <p:spPr bwMode="auto">
            <a:xfrm>
              <a:off x="8696889" y="4806743"/>
              <a:ext cx="1853405" cy="569464"/>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12" name="Rectangle 11"/>
            <p:cNvSpPr/>
            <p:nvPr/>
          </p:nvSpPr>
          <p:spPr bwMode="auto">
            <a:xfrm>
              <a:off x="8696889" y="4198733"/>
              <a:ext cx="580458"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13" name="Rectangle 12"/>
            <p:cNvSpPr/>
            <p:nvPr/>
          </p:nvSpPr>
          <p:spPr bwMode="auto">
            <a:xfrm>
              <a:off x="9332448" y="4196601"/>
              <a:ext cx="580457"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14" name="Rectangle 13"/>
            <p:cNvSpPr/>
            <p:nvPr/>
          </p:nvSpPr>
          <p:spPr bwMode="auto">
            <a:xfrm>
              <a:off x="9961177" y="4196601"/>
              <a:ext cx="587287" cy="569464"/>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15" name="Right Brace 14"/>
            <p:cNvSpPr/>
            <p:nvPr/>
          </p:nvSpPr>
          <p:spPr>
            <a:xfrm>
              <a:off x="10603565" y="4196601"/>
              <a:ext cx="264460" cy="602957"/>
            </a:xfrm>
            <a:prstGeom prst="rightBrace">
              <a:avLst>
                <a:gd name="adj1" fmla="val 28333"/>
                <a:gd name="adj2" fmla="val 50000"/>
              </a:avLst>
            </a:prstGeom>
            <a:ln w="28575">
              <a:solidFill>
                <a:schemeClr val="tx1"/>
              </a:solidFill>
              <a:headEnd type="none"/>
              <a:tailEnd type="none"/>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TextBox 15"/>
            <p:cNvSpPr txBox="1"/>
            <p:nvPr/>
          </p:nvSpPr>
          <p:spPr>
            <a:xfrm>
              <a:off x="10831733" y="4211847"/>
              <a:ext cx="1473801"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rPr>
                <a:t>Container</a:t>
              </a:r>
            </a:p>
          </p:txBody>
        </p:sp>
      </p:grpSp>
      <p:grpSp>
        <p:nvGrpSpPr>
          <p:cNvPr id="31" name="Group 30"/>
          <p:cNvGrpSpPr/>
          <p:nvPr/>
        </p:nvGrpSpPr>
        <p:grpSpPr>
          <a:xfrm>
            <a:off x="6273362" y="918104"/>
            <a:ext cx="5396872" cy="2486680"/>
            <a:chOff x="6273362" y="918104"/>
            <a:chExt cx="5396872" cy="2486680"/>
          </a:xfrm>
        </p:grpSpPr>
        <p:sp>
          <p:nvSpPr>
            <p:cNvPr id="17" name="Rectangle 16"/>
            <p:cNvSpPr/>
            <p:nvPr/>
          </p:nvSpPr>
          <p:spPr bwMode="auto">
            <a:xfrm>
              <a:off x="6289247" y="3039024"/>
              <a:ext cx="4245318" cy="365760"/>
            </a:xfrm>
            <a:prstGeom prst="rect">
              <a:avLst/>
            </a:prstGeom>
            <a:solidFill>
              <a:schemeClr val="tx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Physical Server</a:t>
              </a:r>
            </a:p>
          </p:txBody>
        </p:sp>
        <p:sp>
          <p:nvSpPr>
            <p:cNvPr id="18" name="Rectangle 17"/>
            <p:cNvSpPr/>
            <p:nvPr/>
          </p:nvSpPr>
          <p:spPr bwMode="auto">
            <a:xfrm>
              <a:off x="6273362" y="2581893"/>
              <a:ext cx="4245317" cy="365760"/>
            </a:xfrm>
            <a:prstGeom prst="rect">
              <a:avLst/>
            </a:prstGeom>
            <a:solidFill>
              <a:schemeClr val="bg2">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Hypervisor</a:t>
              </a:r>
            </a:p>
          </p:txBody>
        </p:sp>
        <p:sp>
          <p:nvSpPr>
            <p:cNvPr id="19" name="Rectangle 18"/>
            <p:cNvSpPr/>
            <p:nvPr/>
          </p:nvSpPr>
          <p:spPr bwMode="auto">
            <a:xfrm>
              <a:off x="7353127"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Guest OS</a:t>
              </a:r>
            </a:p>
          </p:txBody>
        </p:sp>
        <p:sp>
          <p:nvSpPr>
            <p:cNvPr id="20" name="Rectangle 19"/>
            <p:cNvSpPr/>
            <p:nvPr/>
          </p:nvSpPr>
          <p:spPr bwMode="auto">
            <a:xfrm>
              <a:off x="8414826"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Guest OS</a:t>
              </a:r>
            </a:p>
          </p:txBody>
        </p:sp>
        <p:sp>
          <p:nvSpPr>
            <p:cNvPr id="21" name="Rectangle 20"/>
            <p:cNvSpPr/>
            <p:nvPr/>
          </p:nvSpPr>
          <p:spPr bwMode="auto">
            <a:xfrm>
              <a:off x="7352573" y="1535535"/>
              <a:ext cx="1031033"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22" name="Rectangle 21"/>
            <p:cNvSpPr/>
            <p:nvPr/>
          </p:nvSpPr>
          <p:spPr bwMode="auto">
            <a:xfrm>
              <a:off x="8416471" y="1535535"/>
              <a:ext cx="1028834" cy="56946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23" name="Rectangle 22"/>
            <p:cNvSpPr/>
            <p:nvPr/>
          </p:nvSpPr>
          <p:spPr bwMode="auto">
            <a:xfrm>
              <a:off x="8416471" y="918104"/>
              <a:ext cx="1028834" cy="569464"/>
            </a:xfrm>
            <a:prstGeom prst="rect">
              <a:avLst/>
            </a:prstGeom>
            <a:solidFill>
              <a:srgbClr val="FFC000"/>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24" name="Rectangle 23"/>
            <p:cNvSpPr/>
            <p:nvPr/>
          </p:nvSpPr>
          <p:spPr bwMode="auto">
            <a:xfrm>
              <a:off x="7352573" y="918104"/>
              <a:ext cx="1031033" cy="569464"/>
            </a:xfrm>
            <a:prstGeom prst="rect">
              <a:avLst/>
            </a:prstGeom>
            <a:solidFill>
              <a:srgbClr val="FFC000"/>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a:t>
              </a:r>
            </a:p>
          </p:txBody>
        </p:sp>
        <p:sp>
          <p:nvSpPr>
            <p:cNvPr id="25" name="Rectangle 24"/>
            <p:cNvSpPr/>
            <p:nvPr/>
          </p:nvSpPr>
          <p:spPr bwMode="auto">
            <a:xfrm>
              <a:off x="9476525" y="2137288"/>
              <a:ext cx="1062068"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Guest OS</a:t>
              </a:r>
            </a:p>
          </p:txBody>
        </p:sp>
        <p:sp>
          <p:nvSpPr>
            <p:cNvPr id="26" name="Rectangle 25"/>
            <p:cNvSpPr/>
            <p:nvPr/>
          </p:nvSpPr>
          <p:spPr bwMode="auto">
            <a:xfrm>
              <a:off x="9483658" y="1535535"/>
              <a:ext cx="1062068" cy="569464"/>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Framework</a:t>
              </a:r>
            </a:p>
          </p:txBody>
        </p:sp>
        <p:sp>
          <p:nvSpPr>
            <p:cNvPr id="27" name="Rectangle 26"/>
            <p:cNvSpPr/>
            <p:nvPr/>
          </p:nvSpPr>
          <p:spPr bwMode="auto">
            <a:xfrm>
              <a:off x="9483658" y="918104"/>
              <a:ext cx="1062068" cy="569464"/>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App</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Segoe UI" pitchFamily="34" charset="0"/>
                  <a:cs typeface="Segoe UI" pitchFamily="34" charset="0"/>
                </a:rPr>
                <a:t>B</a:t>
              </a:r>
            </a:p>
          </p:txBody>
        </p:sp>
        <p:sp>
          <p:nvSpPr>
            <p:cNvPr id="28" name="Right Brace 27"/>
            <p:cNvSpPr/>
            <p:nvPr/>
          </p:nvSpPr>
          <p:spPr>
            <a:xfrm>
              <a:off x="10569813" y="918104"/>
              <a:ext cx="298212" cy="1575216"/>
            </a:xfrm>
            <a:prstGeom prst="rightBrace">
              <a:avLst>
                <a:gd name="adj1" fmla="val 28333"/>
                <a:gd name="adj2" fmla="val 50000"/>
              </a:avLst>
            </a:prstGeom>
            <a:ln w="28575">
              <a:solidFill>
                <a:schemeClr val="tx1"/>
              </a:solidFill>
              <a:headEnd type="none"/>
              <a:tailEnd type="none"/>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TextBox 28"/>
            <p:cNvSpPr txBox="1"/>
            <p:nvPr/>
          </p:nvSpPr>
          <p:spPr>
            <a:xfrm>
              <a:off x="10911372" y="1419480"/>
              <a:ext cx="758862"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rPr>
                <a:t>VM</a:t>
              </a:r>
            </a:p>
          </p:txBody>
        </p:sp>
        <p:sp>
          <p:nvSpPr>
            <p:cNvPr id="30" name="Rectangle 29"/>
            <p:cNvSpPr/>
            <p:nvPr/>
          </p:nvSpPr>
          <p:spPr bwMode="auto">
            <a:xfrm>
              <a:off x="6273362" y="2137288"/>
              <a:ext cx="1030479" cy="365760"/>
            </a:xfrm>
            <a:prstGeom prst="rect">
              <a:avLst/>
            </a:prstGeom>
            <a:solidFill>
              <a:srgbClr val="00B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Host OS</a:t>
              </a:r>
            </a:p>
          </p:txBody>
        </p:sp>
      </p:grpSp>
    </p:spTree>
    <p:extLst>
      <p:ext uri="{BB962C8B-B14F-4D97-AF65-F5344CB8AC3E}">
        <p14:creationId xmlns:p14="http://schemas.microsoft.com/office/powerpoint/2010/main" val="834723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Ecosystem via Docker</a:t>
            </a:r>
          </a:p>
        </p:txBody>
      </p:sp>
      <p:grpSp>
        <p:nvGrpSpPr>
          <p:cNvPr id="88" name="Group 87"/>
          <p:cNvGrpSpPr/>
          <p:nvPr/>
        </p:nvGrpSpPr>
        <p:grpSpPr>
          <a:xfrm>
            <a:off x="212062" y="1157361"/>
            <a:ext cx="3764984" cy="5063895"/>
            <a:chOff x="212062" y="1157361"/>
            <a:chExt cx="3764984" cy="5063895"/>
          </a:xfrm>
        </p:grpSpPr>
        <p:grpSp>
          <p:nvGrpSpPr>
            <p:cNvPr id="4" name="Group 3"/>
            <p:cNvGrpSpPr/>
            <p:nvPr/>
          </p:nvGrpSpPr>
          <p:grpSpPr>
            <a:xfrm>
              <a:off x="212062" y="1157361"/>
              <a:ext cx="3764984" cy="4556826"/>
              <a:chOff x="239358" y="1636150"/>
              <a:chExt cx="3764984" cy="4556826"/>
            </a:xfrm>
          </p:grpSpPr>
          <p:sp>
            <p:nvSpPr>
              <p:cNvPr id="5" name="Rectangle 4"/>
              <p:cNvSpPr/>
              <p:nvPr/>
            </p:nvSpPr>
            <p:spPr bwMode="auto">
              <a:xfrm>
                <a:off x="239358" y="1636150"/>
                <a:ext cx="3764984" cy="455682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lt1"/>
                    </a:solidFill>
                    <a:effectLst/>
                    <a:uLnTx/>
                    <a:uFillTx/>
                    <a:latin typeface="+mj-lt"/>
                  </a:rPr>
                  <a:t>Container Run-Time</a:t>
                </a:r>
              </a:p>
            </p:txBody>
          </p:sp>
          <p:pic>
            <p:nvPicPr>
              <p:cNvPr id="6"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993" y="2308469"/>
                <a:ext cx="2165714" cy="553043"/>
              </a:xfrm>
              <a:prstGeom prst="rect">
                <a:avLst/>
              </a:prstGeom>
              <a:ln>
                <a:noFill/>
              </a:ln>
            </p:spPr>
          </p:pic>
          <p:sp>
            <p:nvSpPr>
              <p:cNvPr id="7" name="Rectangle 29"/>
              <p:cNvSpPr/>
              <p:nvPr/>
            </p:nvSpPr>
            <p:spPr>
              <a:xfrm>
                <a:off x="924389" y="4250723"/>
                <a:ext cx="2394923" cy="503067"/>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tIns="89642" rtlCol="0" anchor="t"/>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Linux</a:t>
                </a: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grpSp>
            <p:nvGrpSpPr>
              <p:cNvPr id="8" name="Group 7"/>
              <p:cNvGrpSpPr/>
              <p:nvPr/>
            </p:nvGrpSpPr>
            <p:grpSpPr>
              <a:xfrm>
                <a:off x="885334" y="2806526"/>
                <a:ext cx="2473032" cy="1381988"/>
                <a:chOff x="3703637" y="1744662"/>
                <a:chExt cx="5181600" cy="2895600"/>
              </a:xfrm>
            </p:grpSpPr>
            <p:sp>
              <p:nvSpPr>
                <p:cNvPr id="33" name="Rectangle 32"/>
                <p:cNvSpPr/>
                <p:nvPr/>
              </p:nvSpPr>
              <p:spPr bwMode="auto">
                <a:xfrm>
                  <a:off x="3961794" y="1985962"/>
                  <a:ext cx="4665286" cy="2413000"/>
                </a:xfrm>
                <a:prstGeom prst="rect">
                  <a:avLst/>
                </a:prstGeom>
                <a:solidFill>
                  <a:schemeClr val="tx1"/>
                </a:solidFill>
                <a:ln w="762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Right Bracket 33"/>
                <p:cNvSpPr/>
                <p:nvPr/>
              </p:nvSpPr>
              <p:spPr>
                <a:xfrm>
                  <a:off x="8512014" y="1744662"/>
                  <a:ext cx="373223" cy="2895600"/>
                </a:xfrm>
                <a:prstGeom prst="righ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35" name="Left Bracket 34"/>
                <p:cNvSpPr/>
                <p:nvPr/>
              </p:nvSpPr>
              <p:spPr>
                <a:xfrm>
                  <a:off x="3703637" y="1744662"/>
                  <a:ext cx="373223" cy="2895600"/>
                </a:xfrm>
                <a:prstGeom prst="lef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9" name="Group 8"/>
              <p:cNvGrpSpPr/>
              <p:nvPr/>
            </p:nvGrpSpPr>
            <p:grpSpPr>
              <a:xfrm>
                <a:off x="2807930" y="3049308"/>
                <a:ext cx="357523" cy="896425"/>
                <a:chOff x="2807930" y="3049308"/>
                <a:chExt cx="357523" cy="896425"/>
              </a:xfrm>
            </p:grpSpPr>
            <p:cxnSp>
              <p:nvCxnSpPr>
                <p:cNvPr id="29" name="Straight Connector 28"/>
                <p:cNvCxnSpPr/>
                <p:nvPr/>
              </p:nvCxnSpPr>
              <p:spPr>
                <a:xfrm>
                  <a:off x="3165453"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46278"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927104"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807930" y="3049308"/>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1070383" y="3049308"/>
                <a:ext cx="357524" cy="896425"/>
                <a:chOff x="5528956" y="2849562"/>
                <a:chExt cx="729385" cy="1828800"/>
              </a:xfrm>
            </p:grpSpPr>
            <p:cxnSp>
              <p:nvCxnSpPr>
                <p:cNvPr id="25" name="Straight Connector 24"/>
                <p:cNvCxnSpPr/>
                <p:nvPr/>
              </p:nvCxnSpPr>
              <p:spPr>
                <a:xfrm>
                  <a:off x="6258341"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015212"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772084"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528956"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885334" y="4660998"/>
                <a:ext cx="2473032" cy="1381988"/>
                <a:chOff x="3703637" y="1744662"/>
                <a:chExt cx="5181600" cy="2895600"/>
              </a:xfrm>
            </p:grpSpPr>
            <p:sp>
              <p:nvSpPr>
                <p:cNvPr id="22" name="Rectangle 21"/>
                <p:cNvSpPr/>
                <p:nvPr/>
              </p:nvSpPr>
              <p:spPr bwMode="auto">
                <a:xfrm>
                  <a:off x="3961794" y="1985962"/>
                  <a:ext cx="4665286" cy="2413000"/>
                </a:xfrm>
                <a:prstGeom prst="rect">
                  <a:avLst/>
                </a:prstGeom>
                <a:solidFill>
                  <a:schemeClr val="tx1"/>
                </a:solidFill>
                <a:ln w="762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Right Bracket 22"/>
                <p:cNvSpPr/>
                <p:nvPr/>
              </p:nvSpPr>
              <p:spPr>
                <a:xfrm>
                  <a:off x="8512014" y="1744662"/>
                  <a:ext cx="373223" cy="2895600"/>
                </a:xfrm>
                <a:prstGeom prst="righ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24" name="Left Bracket 23"/>
                <p:cNvSpPr/>
                <p:nvPr/>
              </p:nvSpPr>
              <p:spPr>
                <a:xfrm>
                  <a:off x="3703637" y="1744662"/>
                  <a:ext cx="373223" cy="2895600"/>
                </a:xfrm>
                <a:prstGeom prst="lef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12" name="Group 11"/>
              <p:cNvGrpSpPr/>
              <p:nvPr/>
            </p:nvGrpSpPr>
            <p:grpSpPr>
              <a:xfrm>
                <a:off x="2807930" y="4903780"/>
                <a:ext cx="357523" cy="896425"/>
                <a:chOff x="2807930" y="4903780"/>
                <a:chExt cx="357523" cy="896425"/>
              </a:xfrm>
            </p:grpSpPr>
            <p:cxnSp>
              <p:nvCxnSpPr>
                <p:cNvPr id="18" name="Straight Connector 17"/>
                <p:cNvCxnSpPr/>
                <p:nvPr/>
              </p:nvCxnSpPr>
              <p:spPr>
                <a:xfrm>
                  <a:off x="3165453"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46278"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927104"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807930" y="4903780"/>
                  <a:ext cx="0" cy="896425"/>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70383" y="4903780"/>
                <a:ext cx="357524" cy="896425"/>
                <a:chOff x="5528956" y="2849562"/>
                <a:chExt cx="729385" cy="1828800"/>
              </a:xfrm>
            </p:grpSpPr>
            <p:cxnSp>
              <p:nvCxnSpPr>
                <p:cNvPr id="14" name="Straight Connector 13"/>
                <p:cNvCxnSpPr/>
                <p:nvPr/>
              </p:nvCxnSpPr>
              <p:spPr>
                <a:xfrm>
                  <a:off x="6258341"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15212"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72084"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28956" y="2849562"/>
                  <a:ext cx="0" cy="1828800"/>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TextBox 84"/>
            <p:cNvSpPr txBox="1"/>
            <p:nvPr/>
          </p:nvSpPr>
          <p:spPr>
            <a:xfrm>
              <a:off x="427679" y="5593392"/>
              <a:ext cx="3333750"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Docker API / Client</a:t>
              </a:r>
            </a:p>
          </p:txBody>
        </p:sp>
      </p:grpSp>
      <p:grpSp>
        <p:nvGrpSpPr>
          <p:cNvPr id="89" name="Group 88"/>
          <p:cNvGrpSpPr/>
          <p:nvPr/>
        </p:nvGrpSpPr>
        <p:grpSpPr>
          <a:xfrm>
            <a:off x="4186212" y="1157361"/>
            <a:ext cx="3764984" cy="5063895"/>
            <a:chOff x="4186212" y="1157361"/>
            <a:chExt cx="3764984" cy="5063895"/>
          </a:xfrm>
        </p:grpSpPr>
        <p:grpSp>
          <p:nvGrpSpPr>
            <p:cNvPr id="36" name="Group 35"/>
            <p:cNvGrpSpPr/>
            <p:nvPr/>
          </p:nvGrpSpPr>
          <p:grpSpPr>
            <a:xfrm>
              <a:off x="4186212" y="1157361"/>
              <a:ext cx="3764984" cy="4556826"/>
              <a:chOff x="4213508" y="1636150"/>
              <a:chExt cx="3764984" cy="4556826"/>
            </a:xfrm>
          </p:grpSpPr>
          <p:sp>
            <p:nvSpPr>
              <p:cNvPr id="37" name="Rectangle 36"/>
              <p:cNvSpPr/>
              <p:nvPr/>
            </p:nvSpPr>
            <p:spPr bwMode="auto">
              <a:xfrm>
                <a:off x="4213508" y="1636150"/>
                <a:ext cx="3764984" cy="4556826"/>
              </a:xfrm>
              <a:prstGeom prst="rect">
                <a:avLst/>
              </a:prstGeom>
              <a:solidFill>
                <a:schemeClr val="bg2">
                  <a:lumMod val="60000"/>
                  <a:lumOff val="40000"/>
                </a:schemeClr>
              </a:solidFill>
              <a:ln>
                <a:noFill/>
                <a:headEnd type="none" w="med" len="med"/>
                <a:tailEnd type="none" w="med" len="med"/>
              </a:ln>
              <a:effectLst/>
              <a:scene3d>
                <a:camera prst="orthographicFront">
                  <a:rot lat="0" lon="0" rev="0"/>
                </a:camera>
                <a:lightRig rig="twoPt" dir="tl"/>
              </a:scene3d>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mj-lt"/>
                  </a:rPr>
                  <a:t>Container Images</a:t>
                </a:r>
                <a:endParaRPr kumimoji="0" lang="en-US" sz="2000" b="0" i="0" u="none" strike="noStrike" kern="0" cap="none" spc="0" normalizeH="0" baseline="0" noProof="0" dirty="0">
                  <a:ln>
                    <a:noFill/>
                  </a:ln>
                  <a:solidFill>
                    <a:schemeClr val="tx1"/>
                  </a:solidFill>
                  <a:effectLst/>
                  <a:uLnTx/>
                  <a:uFillTx/>
                  <a:latin typeface="+mj-lt"/>
                </a:endParaRPr>
              </a:p>
            </p:txBody>
          </p:sp>
          <p:grpSp>
            <p:nvGrpSpPr>
              <p:cNvPr id="38" name="Group 37"/>
              <p:cNvGrpSpPr/>
              <p:nvPr/>
            </p:nvGrpSpPr>
            <p:grpSpPr>
              <a:xfrm>
                <a:off x="4669057" y="2436517"/>
                <a:ext cx="2473032" cy="1381988"/>
                <a:chOff x="3703637" y="1744662"/>
                <a:chExt cx="5181600" cy="2895600"/>
              </a:xfrm>
            </p:grpSpPr>
            <p:sp>
              <p:nvSpPr>
                <p:cNvPr id="64" name="Rectangle 63"/>
                <p:cNvSpPr/>
                <p:nvPr/>
              </p:nvSpPr>
              <p:spPr bwMode="auto">
                <a:xfrm>
                  <a:off x="3961794" y="1985962"/>
                  <a:ext cx="4665286" cy="2413000"/>
                </a:xfrm>
                <a:prstGeom prst="rect">
                  <a:avLst/>
                </a:prstGeom>
                <a:solidFill>
                  <a:schemeClr val="tx1"/>
                </a:solidFill>
                <a:ln w="762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5" name="Right Bracket 64"/>
                <p:cNvSpPr/>
                <p:nvPr/>
              </p:nvSpPr>
              <p:spPr>
                <a:xfrm>
                  <a:off x="8512014" y="1744662"/>
                  <a:ext cx="373223" cy="2895600"/>
                </a:xfrm>
                <a:prstGeom prst="righ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66" name="Left Bracket 65"/>
                <p:cNvSpPr/>
                <p:nvPr/>
              </p:nvSpPr>
              <p:spPr>
                <a:xfrm>
                  <a:off x="3703637" y="1744662"/>
                  <a:ext cx="373223" cy="2895600"/>
                </a:xfrm>
                <a:prstGeom prst="leftBracket">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39" name="Group 38"/>
              <p:cNvGrpSpPr/>
              <p:nvPr/>
            </p:nvGrpSpPr>
            <p:grpSpPr>
              <a:xfrm>
                <a:off x="6591653" y="2679299"/>
                <a:ext cx="357523" cy="896425"/>
                <a:chOff x="6591653" y="2679299"/>
                <a:chExt cx="357523" cy="896425"/>
              </a:xfrm>
            </p:grpSpPr>
            <p:cxnSp>
              <p:nvCxnSpPr>
                <p:cNvPr id="60" name="Straight Connector 59"/>
                <p:cNvCxnSpPr/>
                <p:nvPr/>
              </p:nvCxnSpPr>
              <p:spPr>
                <a:xfrm>
                  <a:off x="6949176"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830001"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710827"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591653" y="2679299"/>
                  <a:ext cx="0" cy="896425"/>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4854106" y="2679299"/>
                <a:ext cx="357524" cy="896425"/>
                <a:chOff x="5528956" y="2849562"/>
                <a:chExt cx="729385" cy="1828800"/>
              </a:xfrm>
            </p:grpSpPr>
            <p:cxnSp>
              <p:nvCxnSpPr>
                <p:cNvPr id="56" name="Straight Connector 55"/>
                <p:cNvCxnSpPr/>
                <p:nvPr/>
              </p:nvCxnSpPr>
              <p:spPr>
                <a:xfrm>
                  <a:off x="6258341"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015212"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772084"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528956" y="2849562"/>
                  <a:ext cx="0" cy="1828800"/>
                </a:xfrm>
                <a:prstGeom prst="line">
                  <a:avLst/>
                </a:prstGeom>
                <a:ln w="76200">
                  <a:solidFill>
                    <a:srgbClr val="8D6E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1" name="Rounded Rectangle 40"/>
              <p:cNvSpPr/>
              <p:nvPr/>
            </p:nvSpPr>
            <p:spPr bwMode="auto">
              <a:xfrm>
                <a:off x="5985838" y="3307407"/>
                <a:ext cx="1537104" cy="2586761"/>
              </a:xfrm>
              <a:prstGeom prst="roundRect">
                <a:avLst/>
              </a:prstGeom>
              <a:solidFill>
                <a:srgbClr val="8D6EFF"/>
              </a:solidFill>
              <a:ln w="38100">
                <a:solidFill>
                  <a:schemeClr val="tx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2" name="Group 41"/>
              <p:cNvGrpSpPr/>
              <p:nvPr/>
            </p:nvGrpSpPr>
            <p:grpSpPr>
              <a:xfrm>
                <a:off x="6097426" y="4999853"/>
                <a:ext cx="1313928" cy="670209"/>
                <a:chOff x="6413313" y="5079710"/>
                <a:chExt cx="1340275" cy="683648"/>
              </a:xfrm>
            </p:grpSpPr>
            <p:grpSp>
              <p:nvGrpSpPr>
                <p:cNvPr id="51" name="Group 50"/>
                <p:cNvGrpSpPr/>
                <p:nvPr/>
              </p:nvGrpSpPr>
              <p:grpSpPr>
                <a:xfrm>
                  <a:off x="6413313" y="5079710"/>
                  <a:ext cx="1340275" cy="683648"/>
                  <a:chOff x="8290275" y="-860394"/>
                  <a:chExt cx="1340275" cy="683648"/>
                </a:xfrm>
              </p:grpSpPr>
              <p:sp>
                <p:nvSpPr>
                  <p:cNvPr id="53" name="Left Bracket 52"/>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54" name="Rectangle 53"/>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55" name="Left Bracket 54"/>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pic>
              <p:nvPicPr>
                <p:cNvPr id="52"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9723" y="5220795"/>
                  <a:ext cx="1283865" cy="434607"/>
                </a:xfrm>
                <a:prstGeom prst="rect">
                  <a:avLst/>
                </a:prstGeom>
              </p:spPr>
            </p:pic>
          </p:grpSp>
          <p:grpSp>
            <p:nvGrpSpPr>
              <p:cNvPr id="43" name="Group 42"/>
              <p:cNvGrpSpPr/>
              <p:nvPr/>
            </p:nvGrpSpPr>
            <p:grpSpPr>
              <a:xfrm>
                <a:off x="6097426" y="4232528"/>
                <a:ext cx="1313928" cy="670209"/>
                <a:chOff x="8290275" y="-860394"/>
                <a:chExt cx="1340275" cy="683648"/>
              </a:xfrm>
            </p:grpSpPr>
            <p:sp>
              <p:nvSpPr>
                <p:cNvPr id="48" name="Left Bracket 47"/>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49" name="Rectangle 48"/>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50" name="Left Bracket 49"/>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nvGrpSpPr>
              <p:cNvPr id="44" name="Group 43"/>
              <p:cNvGrpSpPr/>
              <p:nvPr/>
            </p:nvGrpSpPr>
            <p:grpSpPr>
              <a:xfrm>
                <a:off x="6097426" y="3510390"/>
                <a:ext cx="1313928" cy="670209"/>
                <a:chOff x="6953187" y="-841261"/>
                <a:chExt cx="1340275" cy="683648"/>
              </a:xfrm>
            </p:grpSpPr>
            <p:sp>
              <p:nvSpPr>
                <p:cNvPr id="45" name="Left Bracket 44"/>
                <p:cNvSpPr/>
                <p:nvPr/>
              </p:nvSpPr>
              <p:spPr>
                <a:xfrm>
                  <a:off x="6953187" y="-841261"/>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46" name="Rectangle 45"/>
                <p:cNvSpPr/>
                <p:nvPr/>
              </p:nvSpPr>
              <p:spPr bwMode="auto">
                <a:xfrm>
                  <a:off x="6997850" y="-801046"/>
                  <a:ext cx="1253567" cy="603219"/>
                </a:xfrm>
                <a:prstGeom prst="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47" name="Left Bracket 46"/>
                <p:cNvSpPr/>
                <p:nvPr/>
              </p:nvSpPr>
              <p:spPr>
                <a:xfrm rot="10800000">
                  <a:off x="8193177" y="-841261"/>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sp>
          <p:nvSpPr>
            <p:cNvPr id="86" name="TextBox 85"/>
            <p:cNvSpPr txBox="1"/>
            <p:nvPr/>
          </p:nvSpPr>
          <p:spPr>
            <a:xfrm>
              <a:off x="4211402" y="5593392"/>
              <a:ext cx="3333750"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Docker images</a:t>
              </a:r>
            </a:p>
          </p:txBody>
        </p:sp>
      </p:grpSp>
      <p:grpSp>
        <p:nvGrpSpPr>
          <p:cNvPr id="90" name="Group 89"/>
          <p:cNvGrpSpPr/>
          <p:nvPr/>
        </p:nvGrpSpPr>
        <p:grpSpPr>
          <a:xfrm>
            <a:off x="8160362" y="1157361"/>
            <a:ext cx="3764984" cy="5473238"/>
            <a:chOff x="8160362" y="1157361"/>
            <a:chExt cx="3764984" cy="5473238"/>
          </a:xfrm>
        </p:grpSpPr>
        <p:grpSp>
          <p:nvGrpSpPr>
            <p:cNvPr id="67" name="Group 66"/>
            <p:cNvGrpSpPr/>
            <p:nvPr/>
          </p:nvGrpSpPr>
          <p:grpSpPr>
            <a:xfrm>
              <a:off x="8160362" y="1157361"/>
              <a:ext cx="3764984" cy="4556826"/>
              <a:chOff x="8187658" y="1636150"/>
              <a:chExt cx="3764984" cy="4556826"/>
            </a:xfrm>
          </p:grpSpPr>
          <p:sp>
            <p:nvSpPr>
              <p:cNvPr id="68" name="Rectangle 67"/>
              <p:cNvSpPr/>
              <p:nvPr/>
            </p:nvSpPr>
            <p:spPr bwMode="auto">
              <a:xfrm>
                <a:off x="8187658" y="1636150"/>
                <a:ext cx="3764984" cy="4556826"/>
              </a:xfrm>
              <a:prstGeom prst="rect">
                <a:avLst/>
              </a:prstGeom>
              <a:solidFill>
                <a:schemeClr val="accent5">
                  <a:lumMod val="7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mj-lt"/>
                  </a:rPr>
                  <a:t>Image Repository</a:t>
                </a:r>
                <a:endParaRPr kumimoji="0" lang="en-US" sz="2000" b="0" i="0" u="none" strike="noStrike" kern="0" cap="none" spc="0" normalizeH="0" baseline="0" noProof="0" dirty="0">
                  <a:ln>
                    <a:noFill/>
                  </a:ln>
                  <a:solidFill>
                    <a:schemeClr val="tx1"/>
                  </a:solidFill>
                  <a:effectLst/>
                  <a:uLnTx/>
                  <a:uFillTx/>
                  <a:latin typeface="+mj-lt"/>
                </a:endParaRPr>
              </a:p>
            </p:txBody>
          </p:sp>
          <p:sp>
            <p:nvSpPr>
              <p:cNvPr id="69" name="Rectangle 68"/>
              <p:cNvSpPr/>
              <p:nvPr/>
            </p:nvSpPr>
            <p:spPr bwMode="auto">
              <a:xfrm>
                <a:off x="9104497" y="2338071"/>
                <a:ext cx="2798064" cy="3685032"/>
              </a:xfrm>
              <a:prstGeom prst="rect">
                <a:avLst/>
              </a:prstGeom>
              <a:gradFill flip="none" rotWithShape="1">
                <a:gsLst>
                  <a:gs pos="11000">
                    <a:srgbClr val="FFFFFF">
                      <a:alpha val="33000"/>
                    </a:srgbClr>
                  </a:gs>
                  <a:gs pos="100000">
                    <a:srgbClr val="FFFFFF">
                      <a:alpha val="0"/>
                    </a:srgbClr>
                  </a:gs>
                </a:gsLst>
                <a:path path="shap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pic>
            <p:nvPicPr>
              <p:cNvPr id="70" name="Picture 69"/>
              <p:cNvPicPr>
                <a:picLocks noChangeAspect="1"/>
              </p:cNvPicPr>
              <p:nvPr/>
            </p:nvPicPr>
            <p:blipFill>
              <a:blip r:embed="rId5"/>
              <a:stretch>
                <a:fillRect/>
              </a:stretch>
            </p:blipFill>
            <p:spPr>
              <a:xfrm>
                <a:off x="9103628" y="2337384"/>
                <a:ext cx="2799803" cy="3686407"/>
              </a:xfrm>
              <a:prstGeom prst="rect">
                <a:avLst/>
              </a:prstGeom>
            </p:spPr>
          </p:pic>
          <p:sp>
            <p:nvSpPr>
              <p:cNvPr id="71" name="Rounded Rectangle 70"/>
              <p:cNvSpPr/>
              <p:nvPr/>
            </p:nvSpPr>
            <p:spPr bwMode="auto">
              <a:xfrm>
                <a:off x="8535498" y="3181895"/>
                <a:ext cx="1756818" cy="2840790"/>
              </a:xfrm>
              <a:prstGeom prst="roundRect">
                <a:avLst/>
              </a:prstGeom>
              <a:ln w="38100">
                <a:solidFill>
                  <a:schemeClr val="tx2"/>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0" rIns="179285" bIns="89642"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588"/>
                  </a:spcAft>
                  <a:buClrTx/>
                  <a:buSzTx/>
                  <a:buFontTx/>
                  <a:buNone/>
                  <a:tabLst/>
                  <a:defRPr/>
                </a:pPr>
                <a:endParaRPr kumimoji="0" lang="en-US" sz="1800" b="1" i="0" u="none" strike="noStrike" kern="0" cap="none" spc="0" normalizeH="0" baseline="0" noProof="0" dirty="0">
                  <a:ln>
                    <a:noFill/>
                  </a:ln>
                  <a:solidFill>
                    <a:schemeClr val="bg1"/>
                  </a:solidFill>
                  <a:effectLst/>
                  <a:uLnTx/>
                  <a:uFillTx/>
                </a:endParaRPr>
              </a:p>
            </p:txBody>
          </p:sp>
          <p:grpSp>
            <p:nvGrpSpPr>
              <p:cNvPr id="72" name="Group 71"/>
              <p:cNvGrpSpPr/>
              <p:nvPr/>
            </p:nvGrpSpPr>
            <p:grpSpPr>
              <a:xfrm>
                <a:off x="8746712" y="3510379"/>
                <a:ext cx="1313928" cy="670209"/>
                <a:chOff x="8290275" y="-860394"/>
                <a:chExt cx="1340275" cy="683648"/>
              </a:xfrm>
            </p:grpSpPr>
            <p:sp>
              <p:nvSpPr>
                <p:cNvPr id="82" name="Left Bracket 81"/>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sp>
              <p:nvSpPr>
                <p:cNvPr id="83" name="Rectangle 82"/>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mj-lt"/>
                  </a:endParaRPr>
                </a:p>
              </p:txBody>
            </p:sp>
            <p:sp>
              <p:nvSpPr>
                <p:cNvPr id="84" name="Left Bracket 83"/>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grpSp>
          <p:grpSp>
            <p:nvGrpSpPr>
              <p:cNvPr id="73" name="Group 72"/>
              <p:cNvGrpSpPr/>
              <p:nvPr/>
            </p:nvGrpSpPr>
            <p:grpSpPr>
              <a:xfrm>
                <a:off x="8747995" y="4297665"/>
                <a:ext cx="1313928" cy="670209"/>
                <a:chOff x="8290275" y="-860394"/>
                <a:chExt cx="1340275" cy="683648"/>
              </a:xfrm>
            </p:grpSpPr>
            <p:sp>
              <p:nvSpPr>
                <p:cNvPr id="79" name="Left Bracket 78"/>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sp>
              <p:nvSpPr>
                <p:cNvPr id="80" name="Rectangle 79"/>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mj-lt"/>
                  </a:endParaRPr>
                </a:p>
              </p:txBody>
            </p:sp>
            <p:sp>
              <p:nvSpPr>
                <p:cNvPr id="81" name="Left Bracket 80"/>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grpSp>
          <p:grpSp>
            <p:nvGrpSpPr>
              <p:cNvPr id="74" name="Group 73"/>
              <p:cNvGrpSpPr/>
              <p:nvPr/>
            </p:nvGrpSpPr>
            <p:grpSpPr>
              <a:xfrm>
                <a:off x="8738555" y="5138165"/>
                <a:ext cx="1313928" cy="670209"/>
                <a:chOff x="8290275" y="-860394"/>
                <a:chExt cx="1340275" cy="683648"/>
              </a:xfrm>
            </p:grpSpPr>
            <p:sp>
              <p:nvSpPr>
                <p:cNvPr id="76" name="Left Bracket 75"/>
                <p:cNvSpPr/>
                <p:nvPr/>
              </p:nvSpPr>
              <p:spPr>
                <a:xfrm>
                  <a:off x="829027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sp>
              <p:nvSpPr>
                <p:cNvPr id="77" name="Rectangle 76"/>
                <p:cNvSpPr/>
                <p:nvPr/>
              </p:nvSpPr>
              <p:spPr bwMode="auto">
                <a:xfrm>
                  <a:off x="8334938" y="-820179"/>
                  <a:ext cx="1253567" cy="60321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bg1"/>
                    </a:solidFill>
                    <a:effectLst/>
                    <a:uLnTx/>
                    <a:uFillTx/>
                    <a:latin typeface="+mj-lt"/>
                  </a:endParaRPr>
                </a:p>
              </p:txBody>
            </p:sp>
            <p:sp>
              <p:nvSpPr>
                <p:cNvPr id="78" name="Left Bracket 77"/>
                <p:cNvSpPr/>
                <p:nvPr/>
              </p:nvSpPr>
              <p:spPr>
                <a:xfrm rot="10800000">
                  <a:off x="9530265" y="-860394"/>
                  <a:ext cx="100285" cy="683648"/>
                </a:xfrm>
                <a:prstGeom prst="leftBracket">
                  <a:avLst>
                    <a:gd name="adj" fmla="val 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endParaRPr>
                </a:p>
              </p:txBody>
            </p:sp>
          </p:grpSp>
          <p:pic>
            <p:nvPicPr>
              <p:cNvPr id="75" name="Picture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38555" y="5268943"/>
                <a:ext cx="1313928" cy="477445"/>
              </a:xfrm>
              <a:prstGeom prst="rect">
                <a:avLst/>
              </a:prstGeom>
            </p:spPr>
          </p:pic>
        </p:grpSp>
        <p:sp>
          <p:nvSpPr>
            <p:cNvPr id="87" name="TextBox 86"/>
            <p:cNvSpPr txBox="1"/>
            <p:nvPr/>
          </p:nvSpPr>
          <p:spPr>
            <a:xfrm>
              <a:off x="8309155" y="5593392"/>
              <a:ext cx="3333750" cy="103720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Docker Hub</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(trusted repositories)</a:t>
              </a:r>
            </a:p>
          </p:txBody>
        </p:sp>
      </p:grpSp>
    </p:spTree>
    <p:extLst>
      <p:ext uri="{BB962C8B-B14F-4D97-AF65-F5344CB8AC3E}">
        <p14:creationId xmlns:p14="http://schemas.microsoft.com/office/powerpoint/2010/main" val="1970966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88763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861" y="2309814"/>
            <a:ext cx="10086517" cy="917575"/>
          </a:xfrm>
          <a:prstGeom prst="rect">
            <a:avLst/>
          </a:prstGeom>
        </p:spPr>
        <p:txBody>
          <a:bodyPr/>
          <a:lstStyle/>
          <a:p>
            <a:r>
              <a:rPr lang="en-US" dirty="0"/>
              <a:t>Demo: Managing VMs using Azure portal</a:t>
            </a:r>
          </a:p>
        </p:txBody>
      </p:sp>
    </p:spTree>
    <p:extLst>
      <p:ext uri="{BB962C8B-B14F-4D97-AF65-F5344CB8AC3E}">
        <p14:creationId xmlns:p14="http://schemas.microsoft.com/office/powerpoint/2010/main" val="407765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Extensions</a:t>
            </a:r>
          </a:p>
        </p:txBody>
      </p:sp>
      <p:sp>
        <p:nvSpPr>
          <p:cNvPr id="3" name="Content Placeholder 2"/>
          <p:cNvSpPr>
            <a:spLocks noGrp="1"/>
          </p:cNvSpPr>
          <p:nvPr>
            <p:ph idx="4294967295"/>
          </p:nvPr>
        </p:nvSpPr>
        <p:spPr>
          <a:xfrm>
            <a:off x="1111250" y="1482725"/>
            <a:ext cx="10745470" cy="4419600"/>
          </a:xfrm>
          <a:prstGeom prst="rect">
            <a:avLst/>
          </a:prstGeom>
        </p:spPr>
        <p:txBody>
          <a:bodyPr>
            <a:noAutofit/>
          </a:bodyPr>
          <a:lstStyle/>
          <a:p>
            <a:r>
              <a:rPr lang="en-US" sz="2800" dirty="0"/>
              <a:t>Installable components to customize VM instances</a:t>
            </a:r>
          </a:p>
          <a:p>
            <a:r>
              <a:rPr lang="en-US" sz="2800" dirty="0"/>
              <a:t>Enable various DevOps scenarios</a:t>
            </a:r>
          </a:p>
          <a:p>
            <a:r>
              <a:rPr lang="en-US" sz="2800" dirty="0"/>
              <a:t>Can be added, updated, disabled or removed at any time</a:t>
            </a:r>
          </a:p>
          <a:p>
            <a:r>
              <a:rPr lang="en-US" sz="2800" dirty="0"/>
              <a:t>Managed via portal, Power</a:t>
            </a:r>
            <a:r>
              <a:rPr lang="en-US" altLang="zh-CN" sz="2800" dirty="0"/>
              <a:t>Shell and Management APIs</a:t>
            </a:r>
            <a:endParaRPr lang="en-US" sz="2800" dirty="0"/>
          </a:p>
          <a:p>
            <a:endParaRPr lang="en-US" sz="2800" dirty="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32</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981" y="2716214"/>
            <a:ext cx="10086517" cy="917575"/>
          </a:xfrm>
          <a:prstGeom prst="rect">
            <a:avLst/>
          </a:prstGeom>
        </p:spPr>
        <p:txBody>
          <a:bodyPr/>
          <a:lstStyle/>
          <a:p>
            <a:r>
              <a:rPr lang="en-US" dirty="0"/>
              <a:t>Demo: </a:t>
            </a:r>
            <a:r>
              <a:rPr lang="en-US" altLang="zh-CN" dirty="0"/>
              <a:t>Add an extension to a VM instance</a:t>
            </a:r>
            <a:endParaRPr lang="en-US" dirty="0"/>
          </a:p>
        </p:txBody>
      </p:sp>
    </p:spTree>
    <p:extLst>
      <p:ext uri="{BB962C8B-B14F-4D97-AF65-F5344CB8AC3E}">
        <p14:creationId xmlns:p14="http://schemas.microsoft.com/office/powerpoint/2010/main" val="31682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a:solidFill>
                  <a:schemeClr val="tx1"/>
                </a:solidFill>
                <a:latin typeface="+mj-lt"/>
                <a:sym typeface="Wingdings" panose="05000000000000000000" pitchFamily="2" charset="2"/>
              </a:rPr>
              <a:t>OS Disks</a:t>
            </a:r>
          </a:p>
          <a:p>
            <a:pPr marL="571500" indent="-571500">
              <a:buClr>
                <a:srgbClr val="92D050"/>
              </a:buClr>
              <a:buFont typeface="Wingdings" panose="05000000000000000000" pitchFamily="2" charset="2"/>
              <a:buChar char="à"/>
            </a:pPr>
            <a:r>
              <a:rPr lang="en-US" altLang="zh-CN" dirty="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p>
          </p:txBody>
        </p:sp>
      </p:grpSp>
    </p:spTree>
    <p:extLst>
      <p:ext uri="{BB962C8B-B14F-4D97-AF65-F5344CB8AC3E}">
        <p14:creationId xmlns:p14="http://schemas.microsoft.com/office/powerpoint/2010/main" val="46715132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37"/>
            <a:ext cx="9511410" cy="34947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273767" y="2986305"/>
            <a:ext cx="452413" cy="131137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457399" y="1321482"/>
            <a:ext cx="3375427" cy="164989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280660" y="2971378"/>
            <a:ext cx="864453" cy="132630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060272" y="1336408"/>
            <a:ext cx="3809008" cy="1634970"/>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406640" y="2971378"/>
            <a:ext cx="2558136" cy="149775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365310" y="1336408"/>
            <a:ext cx="1816914" cy="1649897"/>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271361498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548640" y="1412875"/>
            <a:ext cx="10487660" cy="4570413"/>
          </a:xfrm>
          <a:prstGeom prst="rect">
            <a:avLst/>
          </a:prstGeom>
        </p:spPr>
        <p:txBody>
          <a:bodyPr/>
          <a:lstStyle/>
          <a:p>
            <a:pPr>
              <a:defRPr/>
            </a:pPr>
            <a:r>
              <a:rPr lang="en-US" sz="3200" dirty="0"/>
              <a:t>Never Place Critical </a:t>
            </a:r>
            <a:r>
              <a:rPr lang="en-US" sz="3200" dirty="0" err="1"/>
              <a:t>Unreplicated</a:t>
            </a:r>
            <a:r>
              <a:rPr lang="en-US" sz="3200" dirty="0"/>
              <a:t> Data on Temp Drive!!</a:t>
            </a:r>
          </a:p>
          <a:p>
            <a:pPr lvl="1">
              <a:defRPr/>
            </a:pPr>
            <a:endParaRPr lang="en-US" sz="1600" dirty="0"/>
          </a:p>
          <a:p>
            <a:pPr>
              <a:defRPr/>
            </a:pPr>
            <a:r>
              <a:rPr lang="en-US" sz="3200" dirty="0"/>
              <a:t>Use for SQL </a:t>
            </a:r>
            <a:r>
              <a:rPr lang="en-US" sz="3200" dirty="0" err="1"/>
              <a:t>TempDB</a:t>
            </a:r>
            <a:r>
              <a:rPr lang="en-US" sz="3200" dirty="0"/>
              <a:t> and Buffer Pool Extension on D-Series and G-Series VM Sizes Only (SSD Temp Disks)</a:t>
            </a:r>
          </a:p>
          <a:p>
            <a:pPr lvl="1">
              <a:defRPr/>
            </a:pPr>
            <a:r>
              <a:rPr lang="en-US" sz="1600" dirty="0"/>
              <a:t>Detailed instructions: </a:t>
            </a:r>
            <a:r>
              <a:rPr lang="en-US" sz="1600" dirty="0">
                <a:hlinkClick r:id="rId2"/>
              </a:rPr>
              <a:t>http://blogs.technet.com/b/dataplatforminsider/archive/2014/09/25/using-ssds-in-azure-vms-to-store-sql-server-tempdb-and-buffer-pool-extensions.aspx</a:t>
            </a:r>
            <a:r>
              <a:rPr lang="en-US" sz="1600" dirty="0"/>
              <a:t> </a:t>
            </a:r>
          </a:p>
          <a:p>
            <a:pPr lvl="1">
              <a:defRPr/>
            </a:pPr>
            <a:endParaRPr lang="en-US" sz="1600" dirty="0"/>
          </a:p>
          <a:p>
            <a:pPr>
              <a:defRPr/>
            </a:pPr>
            <a:r>
              <a:rPr lang="en-US" sz="3200" dirty="0"/>
              <a:t>Use Scheduled Tasks to Configure Temporary Disk</a:t>
            </a:r>
          </a:p>
          <a:p>
            <a:pPr lvl="1">
              <a:defRPr/>
            </a:pPr>
            <a:endParaRPr lang="en-US" sz="1600" dirty="0"/>
          </a:p>
          <a:p>
            <a:pPr>
              <a:defRPr/>
            </a:pPr>
            <a:r>
              <a:rPr lang="en-US" sz="3200" dirty="0"/>
              <a:t>Test Scheduled Tasks via Resize VM Operation</a:t>
            </a:r>
          </a:p>
        </p:txBody>
      </p:sp>
      <p:sp>
        <p:nvSpPr>
          <p:cNvPr id="32770" name="Title 3"/>
          <p:cNvSpPr>
            <a:spLocks noGrp="1"/>
          </p:cNvSpPr>
          <p:nvPr>
            <p:ph type="title" idx="4294967295"/>
          </p:nvPr>
        </p:nvSpPr>
        <p:spPr bwMode="auto">
          <a:xfrm>
            <a:off x="214313" y="233363"/>
            <a:ext cx="11977687" cy="1077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sz="4313" dirty="0"/>
              <a:t>Temporary Drive Guidance</a:t>
            </a:r>
          </a:p>
        </p:txBody>
      </p:sp>
    </p:spTree>
    <p:extLst>
      <p:ext uri="{BB962C8B-B14F-4D97-AF65-F5344CB8AC3E}">
        <p14:creationId xmlns:p14="http://schemas.microsoft.com/office/powerpoint/2010/main" val="278405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873940" y="2872673"/>
            <a:ext cx="9093973" cy="2035877"/>
          </a:xfrm>
          <a:prstGeom prst="rect">
            <a:avLst/>
          </a:prstGeom>
        </p:spPr>
        <p:txBody>
          <a:bodyPr/>
          <a:lstStyle/>
          <a:p>
            <a:pPr marL="0" indent="0">
              <a:buNone/>
            </a:pPr>
            <a:r>
              <a:rPr lang="en-US" sz="4800" dirty="0"/>
              <a:t>Linux on the</a:t>
            </a:r>
          </a:p>
          <a:p>
            <a:pPr marL="0" indent="0">
              <a:buNone/>
            </a:pPr>
            <a:r>
              <a:rPr lang="en-US" sz="4800" dirty="0"/>
              <a:t>Microsoft Cloud Platform</a:t>
            </a:r>
          </a:p>
        </p:txBody>
      </p:sp>
    </p:spTree>
    <p:extLst>
      <p:ext uri="{BB962C8B-B14F-4D97-AF65-F5344CB8AC3E}">
        <p14:creationId xmlns:p14="http://schemas.microsoft.com/office/powerpoint/2010/main" val="19132422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580094" y="537446"/>
            <a:ext cx="11033125" cy="600075"/>
          </a:xfrm>
          <a:prstGeom prst="rect">
            <a:avLst/>
          </a:prstGeom>
        </p:spPr>
        <p:txBody>
          <a:bodyPr>
            <a:noAutofit/>
          </a:bodyPr>
          <a:lstStyle/>
          <a:p>
            <a:pPr marL="0" indent="0">
              <a:buNone/>
            </a:pPr>
            <a:r>
              <a:rPr lang="en-US" sz="4000" dirty="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a:solidFill>
                  <a:schemeClr val="bg2"/>
                </a:solidFill>
                <a:latin typeface="+mj-lt"/>
              </a:rPr>
              <a:t>our </a:t>
            </a:r>
            <a:r>
              <a:rPr lang="en-US" sz="4000" dirty="0">
                <a:solidFill>
                  <a:schemeClr val="bg2"/>
                </a:solidFill>
              </a:rPr>
              <a:t>application code</a:t>
            </a:r>
          </a:p>
          <a:p>
            <a:endParaRPr lang="en-US" sz="4000" dirty="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92D050"/>
                </a:solidFill>
                <a:latin typeface="+mj-lt"/>
                <a:sym typeface="Wingdings" panose="05000000000000000000" pitchFamily="2" charset="2"/>
              </a:rPr>
              <a:t> </a:t>
            </a:r>
            <a:r>
              <a:rPr lang="en-US" altLang="zh-CN" sz="4000" dirty="0">
                <a:solidFill>
                  <a:schemeClr val="bg2"/>
                </a:solidFill>
                <a:latin typeface="+mj-lt"/>
                <a:sym typeface="Wingdings" panose="05000000000000000000" pitchFamily="2" charset="2"/>
              </a:rPr>
              <a:t>Required resources</a:t>
            </a:r>
            <a:endParaRPr lang="en-US" sz="4000" dirty="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a:solidFill>
                  <a:schemeClr val="bg2"/>
                </a:solidFill>
                <a:latin typeface="+mj-lt"/>
              </a:rPr>
              <a:t>our </a:t>
            </a:r>
            <a:r>
              <a:rPr lang="en-US" altLang="zh-CN" sz="4000" dirty="0">
                <a:solidFill>
                  <a:schemeClr val="bg2"/>
                </a:solidFill>
              </a:rPr>
              <a:t>infrastructure </a:t>
            </a:r>
            <a:r>
              <a:rPr lang="en-US" sz="4000" dirty="0">
                <a:solidFill>
                  <a:schemeClr val="bg2"/>
                </a:solidFill>
              </a:rPr>
              <a:t>code</a:t>
            </a:r>
          </a:p>
          <a:p>
            <a:endParaRPr lang="en-US" sz="4000" dirty="0">
              <a:solidFill>
                <a:schemeClr val="bg1"/>
              </a:solidFill>
              <a:latin typeface="+mj-lt"/>
            </a:endParaRPr>
          </a:p>
        </p:txBody>
      </p:sp>
    </p:spTree>
    <p:extLst>
      <p:ext uri="{BB962C8B-B14F-4D97-AF65-F5344CB8AC3E}">
        <p14:creationId xmlns:p14="http://schemas.microsoft.com/office/powerpoint/2010/main" val="96540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546F"/>
        </a:solidFill>
        <a:effectLst/>
      </p:bgPr>
    </p:bg>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9411"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solidFill>
                <a:srgbClr val="FF0000"/>
              </a:solidFill>
            </a:endParaRPr>
          </a:p>
        </p:txBody>
      </p:sp>
    </p:spTree>
    <p:extLst>
      <p:ext uri="{BB962C8B-B14F-4D97-AF65-F5344CB8AC3E}">
        <p14:creationId xmlns:p14="http://schemas.microsoft.com/office/powerpoint/2010/main" val="32330404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8A1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45" r="8535"/>
          <a:stretch/>
        </p:blipFill>
        <p:spPr>
          <a:xfrm>
            <a:off x="1105477" y="162646"/>
            <a:ext cx="4959496" cy="3508783"/>
          </a:xfrm>
          <a:prstGeom prst="rect">
            <a:avLst/>
          </a:prstGeom>
          <a:noFill/>
          <a:ln w="12700">
            <a:solidFill>
              <a:srgbClr val="000000"/>
            </a:solidFill>
          </a:ln>
          <a:effectLst>
            <a:outerShdw blurRad="50800" dist="101600" dir="2700000" algn="tl" rotWithShape="0">
              <a:prstClr val="black">
                <a:alpha val="40000"/>
              </a:prstClr>
            </a:outerShdw>
          </a:effectLst>
        </p:spPr>
      </p:pic>
      <p:pic>
        <p:nvPicPr>
          <p:cNvPr id="3" name="Picture 2">
            <a:hlinkClick r:id="rId4"/>
          </p:cNvPr>
          <p:cNvPicPr>
            <a:picLocks noChangeAspect="1"/>
          </p:cNvPicPr>
          <p:nvPr/>
        </p:nvPicPr>
        <p:blipFill rotWithShape="1">
          <a:blip r:embed="rId5"/>
          <a:srcRect l="17669" t="21842" r="61185" b="28158"/>
          <a:stretch/>
        </p:blipFill>
        <p:spPr>
          <a:xfrm>
            <a:off x="37352" y="2034488"/>
            <a:ext cx="4392279" cy="3338131"/>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5283" y="210830"/>
            <a:ext cx="5701987" cy="6460719"/>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8" name="Picture 7">
            <a:hlinkClick r:id="rId7"/>
          </p:cNvPr>
          <p:cNvPicPr>
            <a:picLocks noChangeAspect="1"/>
          </p:cNvPicPr>
          <p:nvPr/>
        </p:nvPicPr>
        <p:blipFill rotWithShape="1">
          <a:blip r:embed="rId8"/>
          <a:srcRect l="30921" t="22591" r="32171" b="18110"/>
          <a:stretch/>
        </p:blipFill>
        <p:spPr>
          <a:xfrm>
            <a:off x="4926680" y="2617640"/>
            <a:ext cx="4022231" cy="3635064"/>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1026" name="Picture 12" descr="image00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72293" y="2976204"/>
            <a:ext cx="4587275" cy="3854585"/>
          </a:xfrm>
          <a:prstGeom prst="rect">
            <a:avLst/>
          </a:prstGeom>
          <a:noFill/>
          <a:ln w="12700">
            <a:solidFill>
              <a:srgbClr val="000000"/>
            </a:solidFill>
            <a:miter lim="800000"/>
            <a:headEnd/>
            <a:tailEnd/>
          </a:ln>
          <a:effectLst>
            <a:outerShdw blurRad="50800" dist="101600" dir="2700000" algn="ctr"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5" name="Picture 4">
            <a:hlinkClick r:id="rId10"/>
          </p:cNvPr>
          <p:cNvPicPr>
            <a:picLocks noChangeAspect="1"/>
          </p:cNvPicPr>
          <p:nvPr/>
        </p:nvPicPr>
        <p:blipFill rotWithShape="1">
          <a:blip r:embed="rId11"/>
          <a:srcRect l="31579" t="22894" r="32303" b="44474"/>
          <a:stretch/>
        </p:blipFill>
        <p:spPr>
          <a:xfrm>
            <a:off x="511584" y="4435172"/>
            <a:ext cx="4717042" cy="2397185"/>
          </a:xfrm>
          <a:prstGeom prst="rect">
            <a:avLst/>
          </a:prstGeom>
          <a:ln w="12700">
            <a:solidFill>
              <a:srgbClr val="000000"/>
            </a:solidFill>
          </a:ln>
          <a:effectLst>
            <a:outerShdw blurRad="50800" dist="101600" dir="2700000" algn="ctr" rotWithShape="0">
              <a:schemeClr val="bg1">
                <a:lumMod val="50000"/>
                <a:alpha val="40000"/>
              </a:schemeClr>
            </a:outerShdw>
          </a:effectLst>
        </p:spPr>
      </p:pic>
    </p:spTree>
    <p:extLst>
      <p:ext uri="{BB962C8B-B14F-4D97-AF65-F5344CB8AC3E}">
        <p14:creationId xmlns:p14="http://schemas.microsoft.com/office/powerpoint/2010/main" val="1615316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269241" y="3819541"/>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50" name="Group 49"/>
          <p:cNvGrpSpPr/>
          <p:nvPr/>
        </p:nvGrpSpPr>
        <p:grpSpPr>
          <a:xfrm>
            <a:off x="8020467" y="3889663"/>
            <a:ext cx="3720163" cy="1335673"/>
            <a:chOff x="8301036" y="3967162"/>
            <a:chExt cx="3794760" cy="1362456"/>
          </a:xfrm>
        </p:grpSpPr>
        <p:sp>
          <p:nvSpPr>
            <p:cNvPr id="9" name="Rectangle 8"/>
            <p:cNvSpPr/>
            <p:nvPr/>
          </p:nvSpPr>
          <p:spPr bwMode="auto">
            <a:xfrm>
              <a:off x="8301036" y="3967162"/>
              <a:ext cx="3794760" cy="1362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Azure IaaS has run</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Linux VMs since</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“day 1” in 2013</a:t>
              </a:r>
            </a:p>
          </p:txBody>
        </p:sp>
        <p:sp>
          <p:nvSpPr>
            <p:cNvPr id="49" name="Rectangle 48"/>
            <p:cNvSpPr/>
            <p:nvPr/>
          </p:nvSpPr>
          <p:spPr bwMode="auto">
            <a:xfrm rot="10800000">
              <a:off x="8301036" y="3967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grpSp>
        <p:nvGrpSpPr>
          <p:cNvPr id="46" name="Group 45"/>
          <p:cNvGrpSpPr/>
          <p:nvPr/>
        </p:nvGrpSpPr>
        <p:grpSpPr>
          <a:xfrm>
            <a:off x="8020467" y="1846383"/>
            <a:ext cx="3720163" cy="1332472"/>
            <a:chOff x="8181294" y="1935162"/>
            <a:chExt cx="3794760" cy="1359191"/>
          </a:xfrm>
        </p:grpSpPr>
        <p:sp>
          <p:nvSpPr>
            <p:cNvPr id="6" name="Rectangle 5"/>
            <p:cNvSpPr/>
            <p:nvPr/>
          </p:nvSpPr>
          <p:spPr bwMode="auto">
            <a:xfrm>
              <a:off x="8181294" y="1935162"/>
              <a:ext cx="3794760" cy="135919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Many enterprises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and service providers</a:t>
              </a:r>
            </a:p>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run Linux as a guest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on Hyper-V</a:t>
              </a:r>
            </a:p>
          </p:txBody>
        </p:sp>
        <p:sp>
          <p:nvSpPr>
            <p:cNvPr id="14" name="Rectangle 13"/>
            <p:cNvSpPr/>
            <p:nvPr/>
          </p:nvSpPr>
          <p:spPr bwMode="auto">
            <a:xfrm rot="10800000">
              <a:off x="8181294" y="1935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sp>
          <p:nvSpPr>
            <p:cNvPr id="27" name="Freeform 5"/>
            <p:cNvSpPr>
              <a:spLocks noChangeAspect="1" noEditPoints="1"/>
            </p:cNvSpPr>
            <p:nvPr/>
          </p:nvSpPr>
          <p:spPr bwMode="auto">
            <a:xfrm>
              <a:off x="11118245" y="2769967"/>
              <a:ext cx="513671" cy="39672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1"/>
            </a:solidFill>
            <a:ln>
              <a:noFill/>
            </a:ln>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FFFFFF"/>
                </a:solidFill>
              </a:endParaRPr>
            </a:p>
          </p:txBody>
        </p:sp>
        <p:grpSp>
          <p:nvGrpSpPr>
            <p:cNvPr id="30" name="Group 29"/>
            <p:cNvGrpSpPr/>
            <p:nvPr/>
          </p:nvGrpSpPr>
          <p:grpSpPr>
            <a:xfrm>
              <a:off x="10890381" y="2322884"/>
              <a:ext cx="437339" cy="400146"/>
              <a:chOff x="7275676" y="1017047"/>
              <a:chExt cx="625799" cy="572579"/>
            </a:xfrm>
          </p:grpSpPr>
          <p:sp>
            <p:nvSpPr>
              <p:cNvPr id="31" name="Rectangle 30"/>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4"/>
              <p:cNvGrpSpPr>
                <a:grpSpLocks noChangeAspect="1"/>
              </p:cNvGrpSpPr>
              <p:nvPr/>
            </p:nvGrpSpPr>
            <p:grpSpPr bwMode="auto">
              <a:xfrm>
                <a:off x="7275676" y="1017047"/>
                <a:ext cx="625799" cy="572579"/>
                <a:chOff x="4030" y="1558"/>
                <a:chExt cx="341" cy="312"/>
              </a:xfrm>
              <a:solidFill>
                <a:srgbClr val="00188F"/>
              </a:solidFill>
            </p:grpSpPr>
            <p:sp>
              <p:nvSpPr>
                <p:cNvPr id="33"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4"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5"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6"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nvGrpSpPr>
            <p:cNvPr id="37" name="Group 36"/>
            <p:cNvGrpSpPr/>
            <p:nvPr/>
          </p:nvGrpSpPr>
          <p:grpSpPr>
            <a:xfrm>
              <a:off x="11422441" y="2322884"/>
              <a:ext cx="437339" cy="400146"/>
              <a:chOff x="7275676" y="1017047"/>
              <a:chExt cx="625799" cy="572579"/>
            </a:xfrm>
          </p:grpSpPr>
          <p:sp>
            <p:nvSpPr>
              <p:cNvPr id="38" name="Rectangle 37"/>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4"/>
              <p:cNvGrpSpPr>
                <a:grpSpLocks noChangeAspect="1"/>
              </p:cNvGrpSpPr>
              <p:nvPr/>
            </p:nvGrpSpPr>
            <p:grpSpPr bwMode="auto">
              <a:xfrm>
                <a:off x="7275676" y="1017047"/>
                <a:ext cx="625799" cy="572579"/>
                <a:chOff x="4030" y="1558"/>
                <a:chExt cx="341" cy="312"/>
              </a:xfrm>
              <a:solidFill>
                <a:srgbClr val="00188F"/>
              </a:solidFill>
            </p:grpSpPr>
            <p:sp>
              <p:nvSpPr>
                <p:cNvPr id="40"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1"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2"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3"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sp>
        <p:nvSpPr>
          <p:cNvPr id="2" name="Title 1"/>
          <p:cNvSpPr>
            <a:spLocks noGrp="1"/>
          </p:cNvSpPr>
          <p:nvPr>
            <p:ph type="title"/>
          </p:nvPr>
        </p:nvSpPr>
        <p:spPr>
          <a:xfrm>
            <a:off x="269241" y="289958"/>
            <a:ext cx="11743098" cy="899537"/>
          </a:xfrm>
        </p:spPr>
        <p:txBody>
          <a:bodyPr/>
          <a:lstStyle/>
          <a:p>
            <a:r>
              <a:rPr lang="en-US" spc="-137" dirty="0">
                <a:solidFill>
                  <a:srgbClr val="000000"/>
                </a:solidFill>
              </a:rPr>
              <a:t>Microsoft is committed to Linux and open source</a:t>
            </a:r>
          </a:p>
        </p:txBody>
      </p:sp>
      <p:sp>
        <p:nvSpPr>
          <p:cNvPr id="10" name="Pentagon 9"/>
          <p:cNvSpPr/>
          <p:nvPr/>
        </p:nvSpPr>
        <p:spPr bwMode="auto">
          <a:xfrm>
            <a:off x="484007" y="5619867"/>
            <a:ext cx="1827400" cy="77238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14030" fontAlgn="base">
              <a:spcBef>
                <a:spcPct val="0"/>
              </a:spcBef>
              <a:spcAft>
                <a:spcPct val="0"/>
              </a:spcAft>
              <a:defRPr/>
            </a:pPr>
            <a:r>
              <a:rPr lang="en-US" sz="3921" dirty="0">
                <a:gradFill>
                  <a:gsLst>
                    <a:gs pos="16814">
                      <a:srgbClr val="FFFFFF"/>
                    </a:gs>
                    <a:gs pos="46000">
                      <a:srgbClr val="FFFFFF"/>
                    </a:gs>
                  </a:gsLst>
                  <a:lin ang="5400000" scaled="0"/>
                </a:gradFill>
                <a:latin typeface="Segoe UI Light"/>
              </a:rPr>
              <a:t>Today</a:t>
            </a:r>
          </a:p>
        </p:txBody>
      </p:sp>
      <p:sp>
        <p:nvSpPr>
          <p:cNvPr id="11" name="Rectangle 10"/>
          <p:cNvSpPr/>
          <p:nvPr/>
        </p:nvSpPr>
        <p:spPr>
          <a:xfrm>
            <a:off x="462442" y="1200532"/>
            <a:ext cx="6945488" cy="633625"/>
          </a:xfrm>
          <a:prstGeom prst="rect">
            <a:avLst/>
          </a:prstGeom>
        </p:spPr>
        <p:txBody>
          <a:bodyPr wrap="none">
            <a:spAutoFit/>
          </a:bodyPr>
          <a:lstStyle/>
          <a:p>
            <a:pPr defTabSz="914367">
              <a:defRPr/>
            </a:pPr>
            <a:r>
              <a:rPr lang="en-US" sz="3529" dirty="0">
                <a:gradFill>
                  <a:gsLst>
                    <a:gs pos="18000">
                      <a:srgbClr val="505050"/>
                    </a:gs>
                    <a:gs pos="46000">
                      <a:srgbClr val="505050"/>
                    </a:gs>
                  </a:gsLst>
                  <a:lin ang="5400000" scaled="0"/>
                </a:gradFill>
                <a:latin typeface="Segoe UI Light"/>
              </a:rPr>
              <a:t>Linux is a real business for Microsoft</a:t>
            </a:r>
          </a:p>
        </p:txBody>
      </p:sp>
      <p:grpSp>
        <p:nvGrpSpPr>
          <p:cNvPr id="19" name="Group 18"/>
          <p:cNvGrpSpPr/>
          <p:nvPr/>
        </p:nvGrpSpPr>
        <p:grpSpPr>
          <a:xfrm>
            <a:off x="3404052" y="2541520"/>
            <a:ext cx="641896" cy="587306"/>
            <a:chOff x="7275676" y="1017047"/>
            <a:chExt cx="625799" cy="572579"/>
          </a:xfrm>
        </p:grpSpPr>
        <p:sp>
          <p:nvSpPr>
            <p:cNvPr id="20" name="Rectangle 19"/>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4"/>
            <p:cNvGrpSpPr>
              <a:grpSpLocks noChangeAspect="1"/>
            </p:cNvGrpSpPr>
            <p:nvPr/>
          </p:nvGrpSpPr>
          <p:grpSpPr bwMode="auto">
            <a:xfrm>
              <a:off x="7275676" y="1017047"/>
              <a:ext cx="625799" cy="572579"/>
              <a:chOff x="4030" y="1558"/>
              <a:chExt cx="341" cy="312"/>
            </a:xfrm>
            <a:solidFill>
              <a:srgbClr val="00188F"/>
            </a:solidFill>
          </p:grpSpPr>
          <p:sp>
            <p:nvSpPr>
              <p:cNvPr id="22"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3"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4"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5"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grpSp>
      </p:grpSp>
      <p:sp>
        <p:nvSpPr>
          <p:cNvPr id="47" name="Rectangle 46"/>
          <p:cNvSpPr/>
          <p:nvPr/>
        </p:nvSpPr>
        <p:spPr bwMode="auto">
          <a:xfrm rot="10800000">
            <a:off x="451326" y="3889663"/>
            <a:ext cx="99603" cy="1332472"/>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nvGrpSpPr>
          <p:cNvPr id="53" name="Group 52"/>
          <p:cNvGrpSpPr/>
          <p:nvPr/>
        </p:nvGrpSpPr>
        <p:grpSpPr>
          <a:xfrm>
            <a:off x="4235896" y="3889663"/>
            <a:ext cx="3720163" cy="1335673"/>
            <a:chOff x="4393405" y="3967162"/>
            <a:chExt cx="3794760" cy="1362456"/>
          </a:xfrm>
        </p:grpSpPr>
        <p:sp>
          <p:nvSpPr>
            <p:cNvPr id="8" name="Rectangle 7"/>
            <p:cNvSpPr/>
            <p:nvPr/>
          </p:nvSpPr>
          <p:spPr bwMode="auto">
            <a:xfrm>
              <a:off x="4393405" y="3967162"/>
              <a:ext cx="3794760" cy="136245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Linux drivers for Hyper-V available since 2010</a:t>
              </a:r>
            </a:p>
          </p:txBody>
        </p:sp>
        <p:sp>
          <p:nvSpPr>
            <p:cNvPr id="48" name="Rectangle 47"/>
            <p:cNvSpPr/>
            <p:nvPr/>
          </p:nvSpPr>
          <p:spPr bwMode="auto">
            <a:xfrm rot="10800000">
              <a:off x="4393406" y="3967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sp>
        <p:nvSpPr>
          <p:cNvPr id="54" name="Rectangle 53"/>
          <p:cNvSpPr/>
          <p:nvPr/>
        </p:nvSpPr>
        <p:spPr>
          <a:xfrm>
            <a:off x="448214" y="3244508"/>
            <a:ext cx="9430268" cy="633625"/>
          </a:xfrm>
          <a:prstGeom prst="rect">
            <a:avLst/>
          </a:prstGeom>
        </p:spPr>
        <p:txBody>
          <a:bodyPr wrap="none">
            <a:spAutoFit/>
          </a:bodyPr>
          <a:lstStyle/>
          <a:p>
            <a:pPr defTabSz="914367">
              <a:defRPr/>
            </a:pPr>
            <a:r>
              <a:rPr lang="en-US" sz="3529" dirty="0">
                <a:gradFill>
                  <a:gsLst>
                    <a:gs pos="18000">
                      <a:srgbClr val="505050"/>
                    </a:gs>
                    <a:gs pos="46000">
                      <a:srgbClr val="505050"/>
                    </a:gs>
                  </a:gsLst>
                  <a:lin ang="5400000" scaled="0"/>
                </a:gradFill>
                <a:latin typeface="Segoe UI Light"/>
              </a:rPr>
              <a:t>… and we’re been in a long open source journey!</a:t>
            </a:r>
          </a:p>
        </p:txBody>
      </p:sp>
      <p:sp>
        <p:nvSpPr>
          <p:cNvPr id="56" name="Rectangle 55"/>
          <p:cNvSpPr/>
          <p:nvPr/>
        </p:nvSpPr>
        <p:spPr>
          <a:xfrm>
            <a:off x="2517356" y="5463810"/>
            <a:ext cx="7971077" cy="1176733"/>
          </a:xfrm>
          <a:prstGeom prst="rect">
            <a:avLst/>
          </a:prstGeom>
        </p:spPr>
        <p:txBody>
          <a:bodyPr wrap="square">
            <a:spAutoFit/>
          </a:bodyPr>
          <a:lstStyle/>
          <a:p>
            <a:pPr defTabSz="914367">
              <a:defRPr/>
            </a:pPr>
            <a:r>
              <a:rPr lang="en-US" sz="3529" dirty="0">
                <a:gradFill>
                  <a:gsLst>
                    <a:gs pos="18000">
                      <a:srgbClr val="505050"/>
                    </a:gs>
                    <a:gs pos="46000">
                      <a:srgbClr val="505050"/>
                    </a:gs>
                  </a:gsLst>
                  <a:lin ang="5400000" scaled="0"/>
                </a:gradFill>
                <a:latin typeface="Segoe UI Light"/>
              </a:rPr>
              <a:t>Linux and open source are a fundamental part of how we do business</a:t>
            </a:r>
          </a:p>
        </p:txBody>
      </p:sp>
      <p:sp>
        <p:nvSpPr>
          <p:cNvPr id="60" name="Rectangle 59"/>
          <p:cNvSpPr/>
          <p:nvPr/>
        </p:nvSpPr>
        <p:spPr bwMode="auto">
          <a:xfrm>
            <a:off x="246069" y="1785242"/>
            <a:ext cx="3986592"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61" name="Rectangle 60"/>
          <p:cNvSpPr/>
          <p:nvPr/>
        </p:nvSpPr>
        <p:spPr bwMode="auto">
          <a:xfrm>
            <a:off x="269241" y="1784672"/>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45" name="Group 44"/>
          <p:cNvGrpSpPr/>
          <p:nvPr/>
        </p:nvGrpSpPr>
        <p:grpSpPr>
          <a:xfrm>
            <a:off x="4235896" y="1846383"/>
            <a:ext cx="3720163" cy="1332472"/>
            <a:chOff x="4320834" y="1935162"/>
            <a:chExt cx="3794760" cy="1359191"/>
          </a:xfrm>
        </p:grpSpPr>
        <p:sp>
          <p:nvSpPr>
            <p:cNvPr id="5" name="Rectangle 4"/>
            <p:cNvSpPr/>
            <p:nvPr/>
          </p:nvSpPr>
          <p:spPr bwMode="auto">
            <a:xfrm>
              <a:off x="4320834" y="1935162"/>
              <a:ext cx="3794760" cy="135919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System Center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manages hundreds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of thousands of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Linux/UNIX servers</a:t>
              </a:r>
            </a:p>
          </p:txBody>
        </p:sp>
        <p:sp>
          <p:nvSpPr>
            <p:cNvPr id="13" name="Rectangle 12"/>
            <p:cNvSpPr/>
            <p:nvPr/>
          </p:nvSpPr>
          <p:spPr bwMode="auto">
            <a:xfrm rot="10800000">
              <a:off x="4320834" y="1935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sp>
          <p:nvSpPr>
            <p:cNvPr id="18" name="Freeform 5"/>
            <p:cNvSpPr>
              <a:spLocks noEditPoints="1"/>
            </p:cNvSpPr>
            <p:nvPr/>
          </p:nvSpPr>
          <p:spPr bwMode="auto">
            <a:xfrm>
              <a:off x="7165471" y="2522957"/>
              <a:ext cx="794094" cy="668113"/>
            </a:xfrm>
            <a:custGeom>
              <a:avLst/>
              <a:gdLst>
                <a:gd name="T0" fmla="*/ 4368 w 5175"/>
                <a:gd name="T1" fmla="*/ 1058 h 4354"/>
                <a:gd name="T2" fmla="*/ 3287 w 5175"/>
                <a:gd name="T3" fmla="*/ 724 h 4354"/>
                <a:gd name="T4" fmla="*/ 0 w 5175"/>
                <a:gd name="T5" fmla="*/ 845 h 4354"/>
                <a:gd name="T6" fmla="*/ 3287 w 5175"/>
                <a:gd name="T7" fmla="*/ 3623 h 4354"/>
                <a:gd name="T8" fmla="*/ 4500 w 5175"/>
                <a:gd name="T9" fmla="*/ 3117 h 4354"/>
                <a:gd name="T10" fmla="*/ 5167 w 5175"/>
                <a:gd name="T11" fmla="*/ 1479 h 4354"/>
                <a:gd name="T12" fmla="*/ 3287 w 5175"/>
                <a:gd name="T13" fmla="*/ 887 h 4354"/>
                <a:gd name="T14" fmla="*/ 2094 w 5175"/>
                <a:gd name="T15" fmla="*/ 144 h 4354"/>
                <a:gd name="T16" fmla="*/ 2035 w 5175"/>
                <a:gd name="T17" fmla="*/ 814 h 4354"/>
                <a:gd name="T18" fmla="*/ 2035 w 5175"/>
                <a:gd name="T19" fmla="*/ 1100 h 4354"/>
                <a:gd name="T20" fmla="*/ 2035 w 5175"/>
                <a:gd name="T21" fmla="*/ 1100 h 4354"/>
                <a:gd name="T22" fmla="*/ 3287 w 5175"/>
                <a:gd name="T23" fmla="*/ 1824 h 4354"/>
                <a:gd name="T24" fmla="*/ 2035 w 5175"/>
                <a:gd name="T25" fmla="*/ 1642 h 4354"/>
                <a:gd name="T26" fmla="*/ 3287 w 5175"/>
                <a:gd name="T27" fmla="*/ 2359 h 4354"/>
                <a:gd name="T28" fmla="*/ 2035 w 5175"/>
                <a:gd name="T29" fmla="*/ 2203 h 4354"/>
                <a:gd name="T30" fmla="*/ 2035 w 5175"/>
                <a:gd name="T31" fmla="*/ 3001 h 4354"/>
                <a:gd name="T32" fmla="*/ 2035 w 5175"/>
                <a:gd name="T33" fmla="*/ 3287 h 4354"/>
                <a:gd name="T34" fmla="*/ 2035 w 5175"/>
                <a:gd name="T35" fmla="*/ 3287 h 4354"/>
                <a:gd name="T36" fmla="*/ 2035 w 5175"/>
                <a:gd name="T37" fmla="*/ 3848 h 4354"/>
                <a:gd name="T38" fmla="*/ 2035 w 5175"/>
                <a:gd name="T39" fmla="*/ 4101 h 4354"/>
                <a:gd name="T40" fmla="*/ 4368 w 5175"/>
                <a:gd name="T41" fmla="*/ 1214 h 4354"/>
                <a:gd name="T42" fmla="*/ 3568 w 5175"/>
                <a:gd name="T43" fmla="*/ 724 h 4354"/>
                <a:gd name="T44" fmla="*/ 3528 w 5175"/>
                <a:gd name="T45" fmla="*/ 1183 h 4354"/>
                <a:gd name="T46" fmla="*/ 3528 w 5175"/>
                <a:gd name="T47" fmla="*/ 1382 h 4354"/>
                <a:gd name="T48" fmla="*/ 3528 w 5175"/>
                <a:gd name="T49" fmla="*/ 1382 h 4354"/>
                <a:gd name="T50" fmla="*/ 4368 w 5175"/>
                <a:gd name="T51" fmla="*/ 1872 h 4354"/>
                <a:gd name="T52" fmla="*/ 3528 w 5175"/>
                <a:gd name="T53" fmla="*/ 1751 h 4354"/>
                <a:gd name="T54" fmla="*/ 4368 w 5175"/>
                <a:gd name="T55" fmla="*/ 2246 h 4354"/>
                <a:gd name="T56" fmla="*/ 3528 w 5175"/>
                <a:gd name="T57" fmla="*/ 2137 h 4354"/>
                <a:gd name="T58" fmla="*/ 3528 w 5175"/>
                <a:gd name="T59" fmla="*/ 2688 h 4354"/>
                <a:gd name="T60" fmla="*/ 3528 w 5175"/>
                <a:gd name="T61" fmla="*/ 2885 h 4354"/>
                <a:gd name="T62" fmla="*/ 3528 w 5175"/>
                <a:gd name="T63" fmla="*/ 2885 h 4354"/>
                <a:gd name="T64" fmla="*/ 3528 w 5175"/>
                <a:gd name="T65" fmla="*/ 3273 h 4354"/>
                <a:gd name="T66" fmla="*/ 3528 w 5175"/>
                <a:gd name="T67" fmla="*/ 3443 h 4354"/>
                <a:gd name="T68" fmla="*/ 5149 w 5175"/>
                <a:gd name="T69" fmla="*/ 1436 h 4354"/>
                <a:gd name="T70" fmla="*/ 4574 w 5175"/>
                <a:gd name="T71" fmla="*/ 1074 h 4354"/>
                <a:gd name="T72" fmla="*/ 5167 w 5175"/>
                <a:gd name="T73" fmla="*/ 2579 h 4354"/>
                <a:gd name="T74" fmla="*/ 5167 w 5175"/>
                <a:gd name="T75" fmla="*/ 2489 h 4354"/>
                <a:gd name="T76" fmla="*/ 5167 w 5175"/>
                <a:gd name="T77" fmla="*/ 2489 h 4354"/>
                <a:gd name="T78" fmla="*/ 4543 w 5175"/>
                <a:gd name="T79" fmla="*/ 2456 h 4354"/>
                <a:gd name="T80" fmla="*/ 5167 w 5175"/>
                <a:gd name="T81" fmla="*/ 2319 h 4354"/>
                <a:gd name="T82" fmla="*/ 4543 w 5175"/>
                <a:gd name="T83" fmla="*/ 2071 h 4354"/>
                <a:gd name="T84" fmla="*/ 5167 w 5175"/>
                <a:gd name="T85" fmla="*/ 2144 h 4354"/>
                <a:gd name="T86" fmla="*/ 5167 w 5175"/>
                <a:gd name="T87" fmla="*/ 1891 h 4354"/>
                <a:gd name="T88" fmla="*/ 5167 w 5175"/>
                <a:gd name="T89" fmla="*/ 1798 h 4354"/>
                <a:gd name="T90" fmla="*/ 5167 w 5175"/>
                <a:gd name="T91" fmla="*/ 1798 h 4354"/>
                <a:gd name="T92" fmla="*/ 4543 w 5175"/>
                <a:gd name="T93" fmla="*/ 1406 h 4354"/>
                <a:gd name="T94" fmla="*/ 5167 w 5175"/>
                <a:gd name="T95" fmla="*/ 1626 h 4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75" h="4354">
                  <a:moveTo>
                    <a:pt x="5167" y="1479"/>
                  </a:moveTo>
                  <a:lnTo>
                    <a:pt x="5167" y="1370"/>
                  </a:lnTo>
                  <a:lnTo>
                    <a:pt x="4543" y="1008"/>
                  </a:lnTo>
                  <a:lnTo>
                    <a:pt x="4368" y="1058"/>
                  </a:lnTo>
                  <a:lnTo>
                    <a:pt x="4368" y="1100"/>
                  </a:lnTo>
                  <a:lnTo>
                    <a:pt x="3528" y="615"/>
                  </a:lnTo>
                  <a:lnTo>
                    <a:pt x="3287" y="696"/>
                  </a:lnTo>
                  <a:lnTo>
                    <a:pt x="3287" y="724"/>
                  </a:lnTo>
                  <a:lnTo>
                    <a:pt x="2028" y="0"/>
                  </a:lnTo>
                  <a:lnTo>
                    <a:pt x="90" y="615"/>
                  </a:lnTo>
                  <a:lnTo>
                    <a:pt x="90" y="821"/>
                  </a:lnTo>
                  <a:lnTo>
                    <a:pt x="0" y="845"/>
                  </a:lnTo>
                  <a:lnTo>
                    <a:pt x="0" y="3715"/>
                  </a:lnTo>
                  <a:lnTo>
                    <a:pt x="1955" y="4354"/>
                  </a:lnTo>
                  <a:lnTo>
                    <a:pt x="3287" y="3583"/>
                  </a:lnTo>
                  <a:lnTo>
                    <a:pt x="3287" y="3623"/>
                  </a:lnTo>
                  <a:lnTo>
                    <a:pt x="3469" y="3623"/>
                  </a:lnTo>
                  <a:lnTo>
                    <a:pt x="4368" y="3105"/>
                  </a:lnTo>
                  <a:lnTo>
                    <a:pt x="4368" y="3117"/>
                  </a:lnTo>
                  <a:lnTo>
                    <a:pt x="4500" y="3117"/>
                  </a:lnTo>
                  <a:lnTo>
                    <a:pt x="5175" y="2719"/>
                  </a:lnTo>
                  <a:lnTo>
                    <a:pt x="5175" y="1486"/>
                  </a:lnTo>
                  <a:lnTo>
                    <a:pt x="5167" y="1479"/>
                  </a:lnTo>
                  <a:lnTo>
                    <a:pt x="5167" y="1479"/>
                  </a:lnTo>
                  <a:lnTo>
                    <a:pt x="5167" y="1479"/>
                  </a:lnTo>
                  <a:close/>
                  <a:moveTo>
                    <a:pt x="2094" y="144"/>
                  </a:moveTo>
                  <a:lnTo>
                    <a:pt x="3287" y="797"/>
                  </a:lnTo>
                  <a:lnTo>
                    <a:pt x="3287" y="887"/>
                  </a:lnTo>
                  <a:lnTo>
                    <a:pt x="2094" y="277"/>
                  </a:lnTo>
                  <a:lnTo>
                    <a:pt x="2094" y="144"/>
                  </a:lnTo>
                  <a:lnTo>
                    <a:pt x="2094" y="144"/>
                  </a:lnTo>
                  <a:lnTo>
                    <a:pt x="2094" y="144"/>
                  </a:lnTo>
                  <a:close/>
                  <a:moveTo>
                    <a:pt x="2035" y="556"/>
                  </a:moveTo>
                  <a:lnTo>
                    <a:pt x="3287" y="1086"/>
                  </a:lnTo>
                  <a:lnTo>
                    <a:pt x="3287" y="1264"/>
                  </a:lnTo>
                  <a:lnTo>
                    <a:pt x="2035" y="814"/>
                  </a:lnTo>
                  <a:lnTo>
                    <a:pt x="2035" y="556"/>
                  </a:lnTo>
                  <a:lnTo>
                    <a:pt x="2035" y="556"/>
                  </a:lnTo>
                  <a:lnTo>
                    <a:pt x="2035" y="556"/>
                  </a:lnTo>
                  <a:close/>
                  <a:moveTo>
                    <a:pt x="2035" y="1100"/>
                  </a:moveTo>
                  <a:lnTo>
                    <a:pt x="3287" y="1455"/>
                  </a:lnTo>
                  <a:lnTo>
                    <a:pt x="3287" y="1626"/>
                  </a:lnTo>
                  <a:lnTo>
                    <a:pt x="2035" y="1370"/>
                  </a:lnTo>
                  <a:lnTo>
                    <a:pt x="2035" y="1100"/>
                  </a:lnTo>
                  <a:lnTo>
                    <a:pt x="2035" y="1100"/>
                  </a:lnTo>
                  <a:lnTo>
                    <a:pt x="2035" y="1100"/>
                  </a:lnTo>
                  <a:close/>
                  <a:moveTo>
                    <a:pt x="2035" y="1642"/>
                  </a:moveTo>
                  <a:lnTo>
                    <a:pt x="3287" y="1824"/>
                  </a:lnTo>
                  <a:lnTo>
                    <a:pt x="3287" y="1988"/>
                  </a:lnTo>
                  <a:lnTo>
                    <a:pt x="2035" y="1907"/>
                  </a:lnTo>
                  <a:lnTo>
                    <a:pt x="2035" y="1642"/>
                  </a:lnTo>
                  <a:lnTo>
                    <a:pt x="2035" y="1642"/>
                  </a:lnTo>
                  <a:lnTo>
                    <a:pt x="2035" y="1642"/>
                  </a:lnTo>
                  <a:close/>
                  <a:moveTo>
                    <a:pt x="2035" y="2203"/>
                  </a:moveTo>
                  <a:lnTo>
                    <a:pt x="3287" y="2179"/>
                  </a:lnTo>
                  <a:lnTo>
                    <a:pt x="3287" y="2359"/>
                  </a:lnTo>
                  <a:lnTo>
                    <a:pt x="2035" y="2456"/>
                  </a:lnTo>
                  <a:lnTo>
                    <a:pt x="2035" y="2203"/>
                  </a:lnTo>
                  <a:lnTo>
                    <a:pt x="2035" y="2203"/>
                  </a:lnTo>
                  <a:lnTo>
                    <a:pt x="2035" y="2203"/>
                  </a:lnTo>
                  <a:close/>
                  <a:moveTo>
                    <a:pt x="2035" y="2747"/>
                  </a:moveTo>
                  <a:lnTo>
                    <a:pt x="3287" y="2549"/>
                  </a:lnTo>
                  <a:lnTo>
                    <a:pt x="3287" y="2719"/>
                  </a:lnTo>
                  <a:lnTo>
                    <a:pt x="2035" y="3001"/>
                  </a:lnTo>
                  <a:lnTo>
                    <a:pt x="2035" y="2747"/>
                  </a:lnTo>
                  <a:lnTo>
                    <a:pt x="2035" y="2747"/>
                  </a:lnTo>
                  <a:lnTo>
                    <a:pt x="2035" y="2747"/>
                  </a:lnTo>
                  <a:close/>
                  <a:moveTo>
                    <a:pt x="2035" y="3287"/>
                  </a:moveTo>
                  <a:lnTo>
                    <a:pt x="3287" y="2918"/>
                  </a:lnTo>
                  <a:lnTo>
                    <a:pt x="3287" y="3081"/>
                  </a:lnTo>
                  <a:lnTo>
                    <a:pt x="2035" y="3557"/>
                  </a:lnTo>
                  <a:lnTo>
                    <a:pt x="2035" y="3287"/>
                  </a:lnTo>
                  <a:lnTo>
                    <a:pt x="2035" y="3287"/>
                  </a:lnTo>
                  <a:lnTo>
                    <a:pt x="2035" y="3287"/>
                  </a:lnTo>
                  <a:close/>
                  <a:moveTo>
                    <a:pt x="2035" y="4101"/>
                  </a:moveTo>
                  <a:lnTo>
                    <a:pt x="2035" y="3848"/>
                  </a:lnTo>
                  <a:lnTo>
                    <a:pt x="3287" y="3273"/>
                  </a:lnTo>
                  <a:lnTo>
                    <a:pt x="3287" y="3453"/>
                  </a:lnTo>
                  <a:lnTo>
                    <a:pt x="2035" y="4101"/>
                  </a:lnTo>
                  <a:lnTo>
                    <a:pt x="2035" y="4101"/>
                  </a:lnTo>
                  <a:lnTo>
                    <a:pt x="2035" y="4101"/>
                  </a:lnTo>
                  <a:close/>
                  <a:moveTo>
                    <a:pt x="3568" y="724"/>
                  </a:moveTo>
                  <a:lnTo>
                    <a:pt x="4368" y="1159"/>
                  </a:lnTo>
                  <a:lnTo>
                    <a:pt x="4368" y="1214"/>
                  </a:lnTo>
                  <a:lnTo>
                    <a:pt x="3568" y="814"/>
                  </a:lnTo>
                  <a:lnTo>
                    <a:pt x="3568" y="724"/>
                  </a:lnTo>
                  <a:lnTo>
                    <a:pt x="3568" y="724"/>
                  </a:lnTo>
                  <a:lnTo>
                    <a:pt x="3568" y="724"/>
                  </a:lnTo>
                  <a:close/>
                  <a:moveTo>
                    <a:pt x="3528" y="1001"/>
                  </a:moveTo>
                  <a:lnTo>
                    <a:pt x="4368" y="1354"/>
                  </a:lnTo>
                  <a:lnTo>
                    <a:pt x="4368" y="1486"/>
                  </a:lnTo>
                  <a:lnTo>
                    <a:pt x="3528" y="1183"/>
                  </a:lnTo>
                  <a:lnTo>
                    <a:pt x="3528" y="1001"/>
                  </a:lnTo>
                  <a:lnTo>
                    <a:pt x="3528" y="1001"/>
                  </a:lnTo>
                  <a:lnTo>
                    <a:pt x="3528" y="1001"/>
                  </a:lnTo>
                  <a:close/>
                  <a:moveTo>
                    <a:pt x="3528" y="1382"/>
                  </a:moveTo>
                  <a:lnTo>
                    <a:pt x="4368" y="1619"/>
                  </a:lnTo>
                  <a:lnTo>
                    <a:pt x="4368" y="1732"/>
                  </a:lnTo>
                  <a:lnTo>
                    <a:pt x="3528" y="1559"/>
                  </a:lnTo>
                  <a:lnTo>
                    <a:pt x="3528" y="1382"/>
                  </a:lnTo>
                  <a:lnTo>
                    <a:pt x="3528" y="1382"/>
                  </a:lnTo>
                  <a:lnTo>
                    <a:pt x="3528" y="1382"/>
                  </a:lnTo>
                  <a:close/>
                  <a:moveTo>
                    <a:pt x="3528" y="1751"/>
                  </a:moveTo>
                  <a:lnTo>
                    <a:pt x="4368" y="1872"/>
                  </a:lnTo>
                  <a:lnTo>
                    <a:pt x="4368" y="1988"/>
                  </a:lnTo>
                  <a:lnTo>
                    <a:pt x="3528" y="1931"/>
                  </a:lnTo>
                  <a:lnTo>
                    <a:pt x="3528" y="1751"/>
                  </a:lnTo>
                  <a:lnTo>
                    <a:pt x="3528" y="1751"/>
                  </a:lnTo>
                  <a:lnTo>
                    <a:pt x="3528" y="1751"/>
                  </a:lnTo>
                  <a:close/>
                  <a:moveTo>
                    <a:pt x="3528" y="2137"/>
                  </a:moveTo>
                  <a:lnTo>
                    <a:pt x="4368" y="2120"/>
                  </a:lnTo>
                  <a:lnTo>
                    <a:pt x="4368" y="2246"/>
                  </a:lnTo>
                  <a:lnTo>
                    <a:pt x="3528" y="2307"/>
                  </a:lnTo>
                  <a:lnTo>
                    <a:pt x="3528" y="2137"/>
                  </a:lnTo>
                  <a:lnTo>
                    <a:pt x="3528" y="2137"/>
                  </a:lnTo>
                  <a:lnTo>
                    <a:pt x="3528" y="2137"/>
                  </a:lnTo>
                  <a:close/>
                  <a:moveTo>
                    <a:pt x="3528" y="2513"/>
                  </a:moveTo>
                  <a:lnTo>
                    <a:pt x="4368" y="2385"/>
                  </a:lnTo>
                  <a:lnTo>
                    <a:pt x="4368" y="2499"/>
                  </a:lnTo>
                  <a:lnTo>
                    <a:pt x="3528" y="2688"/>
                  </a:lnTo>
                  <a:lnTo>
                    <a:pt x="3528" y="2513"/>
                  </a:lnTo>
                  <a:lnTo>
                    <a:pt x="3528" y="2513"/>
                  </a:lnTo>
                  <a:lnTo>
                    <a:pt x="3528" y="2513"/>
                  </a:lnTo>
                  <a:close/>
                  <a:moveTo>
                    <a:pt x="3528" y="2885"/>
                  </a:moveTo>
                  <a:lnTo>
                    <a:pt x="4368" y="2631"/>
                  </a:lnTo>
                  <a:lnTo>
                    <a:pt x="4368" y="2755"/>
                  </a:lnTo>
                  <a:lnTo>
                    <a:pt x="3528" y="3074"/>
                  </a:lnTo>
                  <a:lnTo>
                    <a:pt x="3528" y="2885"/>
                  </a:lnTo>
                  <a:lnTo>
                    <a:pt x="3528" y="2885"/>
                  </a:lnTo>
                  <a:lnTo>
                    <a:pt x="3528" y="2885"/>
                  </a:lnTo>
                  <a:close/>
                  <a:moveTo>
                    <a:pt x="3528" y="3443"/>
                  </a:moveTo>
                  <a:lnTo>
                    <a:pt x="3528" y="3273"/>
                  </a:lnTo>
                  <a:lnTo>
                    <a:pt x="4368" y="2885"/>
                  </a:lnTo>
                  <a:lnTo>
                    <a:pt x="4368" y="3008"/>
                  </a:lnTo>
                  <a:lnTo>
                    <a:pt x="3528" y="3443"/>
                  </a:lnTo>
                  <a:lnTo>
                    <a:pt x="3528" y="3443"/>
                  </a:lnTo>
                  <a:lnTo>
                    <a:pt x="3528" y="3443"/>
                  </a:lnTo>
                  <a:close/>
                  <a:moveTo>
                    <a:pt x="4574" y="1074"/>
                  </a:moveTo>
                  <a:lnTo>
                    <a:pt x="5149" y="1396"/>
                  </a:lnTo>
                  <a:lnTo>
                    <a:pt x="5149" y="1436"/>
                  </a:lnTo>
                  <a:lnTo>
                    <a:pt x="4574" y="1141"/>
                  </a:lnTo>
                  <a:lnTo>
                    <a:pt x="4574" y="1074"/>
                  </a:lnTo>
                  <a:lnTo>
                    <a:pt x="4574" y="1074"/>
                  </a:lnTo>
                  <a:lnTo>
                    <a:pt x="4574" y="1074"/>
                  </a:lnTo>
                  <a:close/>
                  <a:moveTo>
                    <a:pt x="5167" y="2669"/>
                  </a:moveTo>
                  <a:lnTo>
                    <a:pt x="4543" y="2991"/>
                  </a:lnTo>
                  <a:lnTo>
                    <a:pt x="4543" y="2868"/>
                  </a:lnTo>
                  <a:lnTo>
                    <a:pt x="5167" y="2579"/>
                  </a:lnTo>
                  <a:lnTo>
                    <a:pt x="5167" y="2669"/>
                  </a:lnTo>
                  <a:lnTo>
                    <a:pt x="5167" y="2669"/>
                  </a:lnTo>
                  <a:lnTo>
                    <a:pt x="5167" y="2669"/>
                  </a:lnTo>
                  <a:close/>
                  <a:moveTo>
                    <a:pt x="5167" y="2489"/>
                  </a:moveTo>
                  <a:lnTo>
                    <a:pt x="4543" y="2729"/>
                  </a:lnTo>
                  <a:lnTo>
                    <a:pt x="4543" y="2596"/>
                  </a:lnTo>
                  <a:lnTo>
                    <a:pt x="5167" y="2409"/>
                  </a:lnTo>
                  <a:lnTo>
                    <a:pt x="5167" y="2489"/>
                  </a:lnTo>
                  <a:lnTo>
                    <a:pt x="5167" y="2489"/>
                  </a:lnTo>
                  <a:lnTo>
                    <a:pt x="5167" y="2489"/>
                  </a:lnTo>
                  <a:close/>
                  <a:moveTo>
                    <a:pt x="5167" y="2319"/>
                  </a:moveTo>
                  <a:lnTo>
                    <a:pt x="4543" y="2456"/>
                  </a:lnTo>
                  <a:lnTo>
                    <a:pt x="4543" y="2331"/>
                  </a:lnTo>
                  <a:lnTo>
                    <a:pt x="5167" y="2234"/>
                  </a:lnTo>
                  <a:lnTo>
                    <a:pt x="5167" y="2319"/>
                  </a:lnTo>
                  <a:lnTo>
                    <a:pt x="5167" y="2319"/>
                  </a:lnTo>
                  <a:lnTo>
                    <a:pt x="5167" y="2319"/>
                  </a:lnTo>
                  <a:close/>
                  <a:moveTo>
                    <a:pt x="5167" y="2144"/>
                  </a:moveTo>
                  <a:lnTo>
                    <a:pt x="4543" y="2194"/>
                  </a:lnTo>
                  <a:lnTo>
                    <a:pt x="4543" y="2071"/>
                  </a:lnTo>
                  <a:lnTo>
                    <a:pt x="5167" y="2064"/>
                  </a:lnTo>
                  <a:lnTo>
                    <a:pt x="5167" y="2144"/>
                  </a:lnTo>
                  <a:lnTo>
                    <a:pt x="5167" y="2144"/>
                  </a:lnTo>
                  <a:lnTo>
                    <a:pt x="5167" y="2144"/>
                  </a:lnTo>
                  <a:close/>
                  <a:moveTo>
                    <a:pt x="5167" y="1974"/>
                  </a:moveTo>
                  <a:lnTo>
                    <a:pt x="4543" y="1931"/>
                  </a:lnTo>
                  <a:lnTo>
                    <a:pt x="4543" y="1806"/>
                  </a:lnTo>
                  <a:lnTo>
                    <a:pt x="5167" y="1891"/>
                  </a:lnTo>
                  <a:lnTo>
                    <a:pt x="5167" y="1974"/>
                  </a:lnTo>
                  <a:lnTo>
                    <a:pt x="5167" y="1974"/>
                  </a:lnTo>
                  <a:lnTo>
                    <a:pt x="5167" y="1974"/>
                  </a:lnTo>
                  <a:close/>
                  <a:moveTo>
                    <a:pt x="5167" y="1798"/>
                  </a:moveTo>
                  <a:lnTo>
                    <a:pt x="4543" y="1666"/>
                  </a:lnTo>
                  <a:lnTo>
                    <a:pt x="4543" y="1545"/>
                  </a:lnTo>
                  <a:lnTo>
                    <a:pt x="5167" y="1716"/>
                  </a:lnTo>
                  <a:lnTo>
                    <a:pt x="5167" y="1798"/>
                  </a:lnTo>
                  <a:lnTo>
                    <a:pt x="5167" y="1798"/>
                  </a:lnTo>
                  <a:lnTo>
                    <a:pt x="5167" y="1798"/>
                  </a:lnTo>
                  <a:close/>
                  <a:moveTo>
                    <a:pt x="5167" y="1626"/>
                  </a:moveTo>
                  <a:lnTo>
                    <a:pt x="4543" y="1406"/>
                  </a:lnTo>
                  <a:lnTo>
                    <a:pt x="4543" y="1280"/>
                  </a:lnTo>
                  <a:lnTo>
                    <a:pt x="5167" y="1545"/>
                  </a:lnTo>
                  <a:lnTo>
                    <a:pt x="5167" y="1626"/>
                  </a:lnTo>
                  <a:lnTo>
                    <a:pt x="5167" y="1626"/>
                  </a:lnTo>
                  <a:lnTo>
                    <a:pt x="5167" y="1626"/>
                  </a:lnTo>
                  <a:close/>
                </a:path>
              </a:pathLst>
            </a:custGeom>
            <a:solidFill>
              <a:schemeClr val="tx1"/>
            </a:solidFill>
            <a:ln>
              <a:noFill/>
            </a:ln>
          </p:spPr>
          <p:txBody>
            <a:bodyPr vert="horz" wrap="square" lIns="89642" tIns="89642" rIns="89642" bIns="44821" numCol="1" anchor="t" anchorCtr="0" compatLnSpc="1">
              <a:prstTxWarp prst="textNoShape">
                <a:avLst/>
              </a:prstTxWarp>
            </a:bodyPr>
            <a:lstStyle/>
            <a:p>
              <a:pPr defTabSz="914367">
                <a:defRPr/>
              </a:pPr>
              <a:endParaRPr lang="en-US" sz="1765">
                <a:solidFill>
                  <a:srgbClr val="FFFFFF"/>
                </a:solidFill>
              </a:endParaRPr>
            </a:p>
          </p:txBody>
        </p:sp>
      </p:grpSp>
      <p:sp>
        <p:nvSpPr>
          <p:cNvPr id="66" name="Rectangle 65"/>
          <p:cNvSpPr/>
          <p:nvPr/>
        </p:nvSpPr>
        <p:spPr bwMode="auto">
          <a:xfrm>
            <a:off x="-9461" y="3779981"/>
            <a:ext cx="4242121" cy="153324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69" name="Group 68"/>
          <p:cNvGrpSpPr/>
          <p:nvPr/>
        </p:nvGrpSpPr>
        <p:grpSpPr>
          <a:xfrm>
            <a:off x="451325" y="3889663"/>
            <a:ext cx="3720163" cy="1335673"/>
            <a:chOff x="460375" y="3967162"/>
            <a:chExt cx="3794760" cy="1362456"/>
          </a:xfrm>
        </p:grpSpPr>
        <p:sp>
          <p:nvSpPr>
            <p:cNvPr id="7" name="Rectangle 6"/>
            <p:cNvSpPr/>
            <p:nvPr/>
          </p:nvSpPr>
          <p:spPr bwMode="auto">
            <a:xfrm>
              <a:off x="460375" y="3967162"/>
              <a:ext cx="3794760" cy="136245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System Center has managed Linux and</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UNIX servers since 2009</a:t>
              </a:r>
            </a:p>
          </p:txBody>
        </p:sp>
        <p:sp>
          <p:nvSpPr>
            <p:cNvPr id="68" name="Rectangle 67"/>
            <p:cNvSpPr/>
            <p:nvPr/>
          </p:nvSpPr>
          <p:spPr bwMode="auto">
            <a:xfrm rot="10800000">
              <a:off x="460376" y="3967162"/>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sp>
        <p:nvSpPr>
          <p:cNvPr id="67" name="Rectangle 66"/>
          <p:cNvSpPr/>
          <p:nvPr/>
        </p:nvSpPr>
        <p:spPr bwMode="auto">
          <a:xfrm>
            <a:off x="-15806" y="3775802"/>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70" name="Rectangle 69"/>
          <p:cNvSpPr/>
          <p:nvPr/>
        </p:nvSpPr>
        <p:spPr bwMode="auto">
          <a:xfrm>
            <a:off x="8738" y="5222135"/>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89" name="Group 88"/>
          <p:cNvGrpSpPr/>
          <p:nvPr/>
        </p:nvGrpSpPr>
        <p:grpSpPr>
          <a:xfrm>
            <a:off x="451325" y="1846382"/>
            <a:ext cx="3720163" cy="1332472"/>
            <a:chOff x="460375" y="1882909"/>
            <a:chExt cx="3794760" cy="1359191"/>
          </a:xfrm>
        </p:grpSpPr>
        <p:grpSp>
          <p:nvGrpSpPr>
            <p:cNvPr id="55" name="Group 54"/>
            <p:cNvGrpSpPr/>
            <p:nvPr/>
          </p:nvGrpSpPr>
          <p:grpSpPr>
            <a:xfrm>
              <a:off x="460375" y="1882909"/>
              <a:ext cx="3794760" cy="1359191"/>
              <a:chOff x="460375" y="1882909"/>
              <a:chExt cx="3794760" cy="1359191"/>
            </a:xfrm>
          </p:grpSpPr>
          <p:sp>
            <p:nvSpPr>
              <p:cNvPr id="4" name="Rectangle 3"/>
              <p:cNvSpPr/>
              <p:nvPr/>
            </p:nvSpPr>
            <p:spPr bwMode="auto">
              <a:xfrm>
                <a:off x="460375" y="1882909"/>
                <a:ext cx="3794760" cy="135919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25% of IaaS VMs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in Azure are Linux</a:t>
                </a:r>
              </a:p>
            </p:txBody>
          </p:sp>
          <p:sp>
            <p:nvSpPr>
              <p:cNvPr id="12" name="Rectangle 11"/>
              <p:cNvSpPr/>
              <p:nvPr/>
            </p:nvSpPr>
            <p:spPr bwMode="auto">
              <a:xfrm rot="10800000">
                <a:off x="460375" y="1882909"/>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grpSp>
          <p:nvGrpSpPr>
            <p:cNvPr id="75" name="Group 74"/>
            <p:cNvGrpSpPr/>
            <p:nvPr/>
          </p:nvGrpSpPr>
          <p:grpSpPr>
            <a:xfrm>
              <a:off x="3387002" y="2515722"/>
              <a:ext cx="675178" cy="617758"/>
              <a:chOff x="7275676" y="1017047"/>
              <a:chExt cx="625799" cy="572579"/>
            </a:xfrm>
          </p:grpSpPr>
          <p:sp>
            <p:nvSpPr>
              <p:cNvPr id="83" name="Rectangle 82"/>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4" name="Group 4"/>
              <p:cNvGrpSpPr>
                <a:grpSpLocks noChangeAspect="1"/>
              </p:cNvGrpSpPr>
              <p:nvPr/>
            </p:nvGrpSpPr>
            <p:grpSpPr bwMode="auto">
              <a:xfrm>
                <a:off x="7275676" y="1017047"/>
                <a:ext cx="625799" cy="572579"/>
                <a:chOff x="4030" y="1558"/>
                <a:chExt cx="341" cy="312"/>
              </a:xfrm>
              <a:solidFill>
                <a:srgbClr val="00188F"/>
              </a:solidFill>
            </p:grpSpPr>
            <p:sp>
              <p:nvSpPr>
                <p:cNvPr id="85"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6"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7"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8"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sp>
        <p:nvSpPr>
          <p:cNvPr id="59" name="Rectangle 58"/>
          <p:cNvSpPr/>
          <p:nvPr/>
        </p:nvSpPr>
        <p:spPr bwMode="auto">
          <a:xfrm>
            <a:off x="-9460" y="1746648"/>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055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 calcmode="lin" valueType="num">
                                      <p:cBhvr additive="base">
                                        <p:cTn id="12" dur="650" fill="hold"/>
                                        <p:tgtEl>
                                          <p:spTgt spid="89"/>
                                        </p:tgtEl>
                                        <p:attrNameLst>
                                          <p:attrName>ppt_x</p:attrName>
                                        </p:attrNameLst>
                                      </p:cBhvr>
                                      <p:tavLst>
                                        <p:tav tm="0">
                                          <p:val>
                                            <p:strVal val="0-#ppt_w/2"/>
                                          </p:val>
                                        </p:tav>
                                        <p:tav tm="100000">
                                          <p:val>
                                            <p:strVal val="#ppt_x"/>
                                          </p:val>
                                        </p:tav>
                                      </p:tavLst>
                                    </p:anim>
                                    <p:anim calcmode="lin" valueType="num">
                                      <p:cBhvr additive="base">
                                        <p:cTn id="13" dur="65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decel="10000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750" fill="hold"/>
                                        <p:tgtEl>
                                          <p:spTgt spid="45"/>
                                        </p:tgtEl>
                                        <p:attrNameLst>
                                          <p:attrName>ppt_x</p:attrName>
                                        </p:attrNameLst>
                                      </p:cBhvr>
                                      <p:tavLst>
                                        <p:tav tm="0">
                                          <p:val>
                                            <p:strVal val="0-#ppt_w/2"/>
                                          </p:val>
                                        </p:tav>
                                        <p:tav tm="100000">
                                          <p:val>
                                            <p:strVal val="#ppt_x"/>
                                          </p:val>
                                        </p:tav>
                                      </p:tavLst>
                                    </p:anim>
                                    <p:anim calcmode="lin" valueType="num">
                                      <p:cBhvr additive="base">
                                        <p:cTn id="19"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850" fill="hold"/>
                                        <p:tgtEl>
                                          <p:spTgt spid="46"/>
                                        </p:tgtEl>
                                        <p:attrNameLst>
                                          <p:attrName>ppt_x</p:attrName>
                                        </p:attrNameLst>
                                      </p:cBhvr>
                                      <p:tavLst>
                                        <p:tav tm="0">
                                          <p:val>
                                            <p:strVal val="0-#ppt_w/2"/>
                                          </p:val>
                                        </p:tav>
                                        <p:tav tm="100000">
                                          <p:val>
                                            <p:strVal val="#ppt_x"/>
                                          </p:val>
                                        </p:tav>
                                      </p:tavLst>
                                    </p:anim>
                                    <p:anim calcmode="lin" valueType="num">
                                      <p:cBhvr additive="base">
                                        <p:cTn id="25" dur="85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0000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 calcmode="lin" valueType="num">
                                      <p:cBhvr additive="base">
                                        <p:cTn id="35" dur="650" fill="hold"/>
                                        <p:tgtEl>
                                          <p:spTgt spid="69"/>
                                        </p:tgtEl>
                                        <p:attrNameLst>
                                          <p:attrName>ppt_x</p:attrName>
                                        </p:attrNameLst>
                                      </p:cBhvr>
                                      <p:tavLst>
                                        <p:tav tm="0">
                                          <p:val>
                                            <p:strVal val="0-#ppt_w/2"/>
                                          </p:val>
                                        </p:tav>
                                        <p:tav tm="100000">
                                          <p:val>
                                            <p:strVal val="#ppt_x"/>
                                          </p:val>
                                        </p:tav>
                                      </p:tavLst>
                                    </p:anim>
                                    <p:anim calcmode="lin" valueType="num">
                                      <p:cBhvr additive="base">
                                        <p:cTn id="36" dur="65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750" fill="hold"/>
                                        <p:tgtEl>
                                          <p:spTgt spid="53"/>
                                        </p:tgtEl>
                                        <p:attrNameLst>
                                          <p:attrName>ppt_x</p:attrName>
                                        </p:attrNameLst>
                                      </p:cBhvr>
                                      <p:tavLst>
                                        <p:tav tm="0">
                                          <p:val>
                                            <p:strVal val="0-#ppt_w/2"/>
                                          </p:val>
                                        </p:tav>
                                        <p:tav tm="100000">
                                          <p:val>
                                            <p:strVal val="#ppt_x"/>
                                          </p:val>
                                        </p:tav>
                                      </p:tavLst>
                                    </p:anim>
                                    <p:anim calcmode="lin" valueType="num">
                                      <p:cBhvr additive="base">
                                        <p:cTn id="42" dur="75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decel="10000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850" fill="hold"/>
                                        <p:tgtEl>
                                          <p:spTgt spid="50"/>
                                        </p:tgtEl>
                                        <p:attrNameLst>
                                          <p:attrName>ppt_x</p:attrName>
                                        </p:attrNameLst>
                                      </p:cBhvr>
                                      <p:tavLst>
                                        <p:tav tm="0">
                                          <p:val>
                                            <p:strVal val="0-#ppt_w/2"/>
                                          </p:val>
                                        </p:tav>
                                        <p:tav tm="100000">
                                          <p:val>
                                            <p:strVal val="#ppt_x"/>
                                          </p:val>
                                        </p:tav>
                                      </p:tavLst>
                                    </p:anim>
                                    <p:anim calcmode="lin" valueType="num">
                                      <p:cBhvr additive="base">
                                        <p:cTn id="48" dur="85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decel="10000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650" fill="hold"/>
                                        <p:tgtEl>
                                          <p:spTgt spid="10"/>
                                        </p:tgtEl>
                                        <p:attrNameLst>
                                          <p:attrName>ppt_x</p:attrName>
                                        </p:attrNameLst>
                                      </p:cBhvr>
                                      <p:tavLst>
                                        <p:tav tm="0">
                                          <p:val>
                                            <p:strVal val="0-#ppt_w/2"/>
                                          </p:val>
                                        </p:tav>
                                        <p:tav tm="100000">
                                          <p:val>
                                            <p:strVal val="#ppt_x"/>
                                          </p:val>
                                        </p:tav>
                                      </p:tavLst>
                                    </p:anim>
                                    <p:anim calcmode="lin" valueType="num">
                                      <p:cBhvr additive="base">
                                        <p:cTn id="54" dur="650" fill="hold"/>
                                        <p:tgtEl>
                                          <p:spTgt spid="10"/>
                                        </p:tgtEl>
                                        <p:attrNameLst>
                                          <p:attrName>ppt_y</p:attrName>
                                        </p:attrNameLst>
                                      </p:cBhvr>
                                      <p:tavLst>
                                        <p:tav tm="0">
                                          <p:val>
                                            <p:strVal val="#ppt_y"/>
                                          </p:val>
                                        </p:tav>
                                        <p:tav tm="100000">
                                          <p:val>
                                            <p:strVal val="#ppt_y"/>
                                          </p:val>
                                        </p:tav>
                                      </p:tavLst>
                                    </p:anim>
                                  </p:childTnLst>
                                </p:cTn>
                              </p:par>
                            </p:childTnLst>
                          </p:cTn>
                        </p:par>
                        <p:par>
                          <p:cTn id="55" fill="hold">
                            <p:stCondLst>
                              <p:cond delay="650"/>
                            </p:stCondLst>
                            <p:childTnLst>
                              <p:par>
                                <p:cTn id="56" presetID="10" presetClass="entr" presetSubtype="0" fill="hold" grpId="0"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54" grpId="0"/>
      <p:bldP spid="5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3034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Meaning of 9’s</a:t>
            </a:r>
          </a:p>
        </p:txBody>
      </p:sp>
      <p:graphicFrame>
        <p:nvGraphicFramePr>
          <p:cNvPr id="6" name="Table 5"/>
          <p:cNvGraphicFramePr>
            <a:graphicFrameLocks noGrp="1"/>
          </p:cNvGraphicFramePr>
          <p:nvPr>
            <p:extLst>
              <p:ext uri="{D42A27DB-BD31-4B8C-83A1-F6EECF244321}">
                <p14:modId xmlns:p14="http://schemas.microsoft.com/office/powerpoint/2010/main" val="1967717162"/>
              </p:ext>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a:solidFill>
                            <a:schemeClr val="bg1"/>
                          </a:solidFill>
                        </a:rPr>
                        <a:t>Service Availability(%)</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System </a:t>
                      </a:r>
                      <a:r>
                        <a:rPr lang="en-US" altLang="zh-CN" sz="1600" dirty="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a:solidFill>
                            <a:schemeClr val="bg1"/>
                          </a:solidFill>
                        </a:rPr>
                        <a:t>Annualized</a:t>
                      </a:r>
                      <a:r>
                        <a:rPr lang="en-US" altLang="zh-CN"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Quarterly Down Minutes</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Monthly</a:t>
                      </a:r>
                      <a:r>
                        <a:rPr lang="en-US"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Practical Meaning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FAA rating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13,149.00</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4,383.00</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5 weeks per year</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4 days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ROUTINE</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9 hours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ESSENTIAL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32050">
                <a:tc>
                  <a:txBody>
                    <a:bodyPr/>
                    <a:lstStyle/>
                    <a:p>
                      <a:pPr algn="r"/>
                      <a:r>
                        <a:rPr lang="en-US" sz="2000" dirty="0">
                          <a:solidFill>
                            <a:srgbClr val="3C454F"/>
                          </a:solidFill>
                        </a:rPr>
                        <a:t>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Fault</a:t>
                      </a:r>
                      <a:r>
                        <a:rPr lang="en-US" sz="2000" baseline="0" dirty="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52.60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1 hour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a:solidFill>
                  <a:schemeClr val="bg1">
                    <a:lumMod val="95000"/>
                  </a:schemeClr>
                </a:solidFill>
              </a:rPr>
              <a:t>From Generic Requirements for Operation Systems Platform Reliability, </a:t>
            </a:r>
            <a:r>
              <a:rPr lang="en-US" altLang="zh-CN" sz="1000" i="1" dirty="0" err="1">
                <a:solidFill>
                  <a:schemeClr val="bg1">
                    <a:lumMod val="95000"/>
                  </a:schemeClr>
                </a:solidFill>
              </a:rPr>
              <a:t>Telcordia</a:t>
            </a:r>
            <a:r>
              <a:rPr lang="en-US" altLang="zh-CN" sz="1000" i="1" dirty="0">
                <a:solidFill>
                  <a:schemeClr val="bg1">
                    <a:lumMod val="95000"/>
                  </a:schemeClr>
                </a:solidFill>
              </a:rPr>
              <a:t> Technologies System Documentation,GR-2841-CORE and </a:t>
            </a:r>
          </a:p>
          <a:p>
            <a:pPr algn="r"/>
            <a:r>
              <a:rPr lang="en-US" altLang="zh-CN" sz="1000" i="1" dirty="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23803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Meaning of 9’s</a:t>
            </a:r>
          </a:p>
        </p:txBody>
      </p:sp>
      <p:graphicFrame>
        <p:nvGraphicFramePr>
          <p:cNvPr id="6" name="Table 5"/>
          <p:cNvGraphicFramePr>
            <a:graphicFrameLocks noGrp="1"/>
          </p:cNvGraphicFramePr>
          <p:nvPr>
            <p:extLst>
              <p:ext uri="{D42A27DB-BD31-4B8C-83A1-F6EECF244321}">
                <p14:modId xmlns:p14="http://schemas.microsoft.com/office/powerpoint/2010/main" val="1290353100"/>
              </p:ext>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a:solidFill>
                            <a:schemeClr val="bg1"/>
                          </a:solidFill>
                        </a:rPr>
                        <a:t>Service Availability(%)</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System </a:t>
                      </a:r>
                      <a:r>
                        <a:rPr lang="en-US" altLang="zh-CN" sz="1600" dirty="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a:solidFill>
                            <a:schemeClr val="bg1"/>
                          </a:solidFill>
                        </a:rPr>
                        <a:t>Annualized</a:t>
                      </a:r>
                      <a:r>
                        <a:rPr lang="en-US" altLang="zh-CN"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Quarterly Down Minutes</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Monthly</a:t>
                      </a:r>
                      <a:r>
                        <a:rPr lang="en-US"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Practical Meaning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FAA rating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algn="r"/>
                      <a:r>
                        <a:rPr lang="en-US" sz="2000" dirty="0">
                          <a:solidFill>
                            <a:srgbClr val="3C454F"/>
                          </a:solidFill>
                        </a:rPr>
                        <a:t>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High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5.26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0.44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5 minutes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CRITICAL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algn="r"/>
                      <a:r>
                        <a:rPr lang="en-US" sz="2000" dirty="0">
                          <a:solidFill>
                            <a:srgbClr val="3C454F"/>
                          </a:solidFill>
                        </a:rPr>
                        <a:t>99.9999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Very high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0.53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0.13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30</a:t>
                      </a:r>
                      <a:r>
                        <a:rPr lang="en-US" sz="2000" baseline="0" dirty="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algn="r"/>
                      <a:r>
                        <a:rPr lang="en-US" sz="2000" dirty="0">
                          <a:solidFill>
                            <a:srgbClr val="3C454F"/>
                          </a:solidFill>
                        </a:rPr>
                        <a:t>99.99999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Ultra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0.01</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3 seconds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SAFETY CRITICAL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a:solidFill>
                  <a:schemeClr val="bg1">
                    <a:lumMod val="95000"/>
                  </a:schemeClr>
                </a:solidFill>
              </a:rPr>
              <a:t>From Generic Requirements for Operation Systems Platform Reliability, </a:t>
            </a:r>
            <a:r>
              <a:rPr lang="en-US" altLang="zh-CN" sz="1000" i="1" dirty="0" err="1">
                <a:solidFill>
                  <a:schemeClr val="bg1">
                    <a:lumMod val="95000"/>
                  </a:schemeClr>
                </a:solidFill>
              </a:rPr>
              <a:t>Telcordia</a:t>
            </a:r>
            <a:r>
              <a:rPr lang="en-US" altLang="zh-CN" sz="1000" i="1" dirty="0">
                <a:solidFill>
                  <a:schemeClr val="bg1">
                    <a:lumMod val="95000"/>
                  </a:schemeClr>
                </a:solidFill>
              </a:rPr>
              <a:t> Technologies System Documentation,GR-2841-CORE and </a:t>
            </a:r>
          </a:p>
          <a:p>
            <a:pPr algn="r"/>
            <a:r>
              <a:rPr lang="en-US" altLang="zh-CN" sz="1000" i="1" dirty="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72471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n-lt"/>
                  </a:rPr>
                  <a:t>What’s included</a:t>
                </a:r>
              </a:p>
              <a:p>
                <a:pPr lvl="1"/>
                <a:r>
                  <a:rPr lang="en-US" sz="2000" dirty="0">
                    <a:solidFill>
                      <a:schemeClr val="tx1">
                        <a:alpha val="99000"/>
                      </a:schemeClr>
                    </a:solidFill>
                  </a:rPr>
                  <a:t>Compute Hardware failure (disk, CPU, 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99.95% for </a:t>
                </a:r>
                <a:r>
                  <a:rPr lang="en-US" sz="4000" u="sng" dirty="0">
                    <a:solidFill>
                      <a:schemeClr val="tx2">
                        <a:alpha val="99000"/>
                      </a:schemeClr>
                    </a:solidFill>
                    <a:latin typeface="+mn-lt"/>
                  </a:rPr>
                  <a:t>multiple role instances</a:t>
                </a:r>
              </a:p>
              <a:p>
                <a:pPr lvl="1"/>
                <a:r>
                  <a:rPr lang="en-US" sz="2000" dirty="0">
                    <a:solidFill>
                      <a:schemeClr val="tx1">
                        <a:alpha val="99000"/>
                      </a:schemeClr>
                    </a:solidFill>
                  </a:rPr>
                  <a:t>4.38 hours of downtime per year</a:t>
                </a:r>
              </a:p>
            </p:txBody>
          </p:sp>
        </p:grpSp>
      </p:grpSp>
    </p:spTree>
    <p:extLst>
      <p:ext uri="{BB962C8B-B14F-4D97-AF65-F5344CB8AC3E}">
        <p14:creationId xmlns:p14="http://schemas.microsoft.com/office/powerpoint/2010/main" val="1322039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1645282" y="2487218"/>
            <a:ext cx="5271868" cy="2747044"/>
          </a:xfrm>
          <a:prstGeom prst="rect">
            <a:avLst/>
          </a:prstGeom>
          <a:solidFill>
            <a:srgbClr val="00B05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endParaRPr lang="en-US" sz="1700" dirty="0">
              <a:solidFill>
                <a:schemeClr val="tx1"/>
              </a:solidFill>
              <a:latin typeface="Segoe UI" panose="020B0502040204020203" pitchFamily="34" charset="0"/>
              <a:cs typeface="Segoe UI" panose="020B0502040204020203" pitchFamily="34" charset="0"/>
            </a:endParaRPr>
          </a:p>
        </p:txBody>
      </p:sp>
      <p:sp>
        <p:nvSpPr>
          <p:cNvPr id="19" name="Rectangle 18"/>
          <p:cNvSpPr/>
          <p:nvPr/>
        </p:nvSpPr>
        <p:spPr bwMode="auto">
          <a:xfrm>
            <a:off x="1908346" y="2810679"/>
            <a:ext cx="2088004" cy="21193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sp>
        <p:nvSpPr>
          <p:cNvPr id="31" name="Rectangle 30"/>
          <p:cNvSpPr/>
          <p:nvPr/>
        </p:nvSpPr>
        <p:spPr bwMode="auto">
          <a:xfrm>
            <a:off x="4546976" y="2843357"/>
            <a:ext cx="2082242" cy="20867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graphicFrame>
        <p:nvGraphicFramePr>
          <p:cNvPr id="21509" name="Object 9" hidden="1"/>
          <p:cNvGraphicFramePr>
            <a:graphicFrameLocks noChangeAspect="1"/>
          </p:cNvGraphicFramePr>
          <p:nvPr>
            <p:custDataLst>
              <p:tags r:id="rId3"/>
            </p:custDataLst>
          </p:nvPr>
        </p:nvGraphicFramePr>
        <p:xfrm>
          <a:off x="1524649" y="857616"/>
          <a:ext cx="120634" cy="118516"/>
        </p:xfrm>
        <a:graphic>
          <a:graphicData uri="http://schemas.openxmlformats.org/presentationml/2006/ole">
            <mc:AlternateContent xmlns:mc="http://schemas.openxmlformats.org/markup-compatibility/2006">
              <mc:Choice xmlns:v="urn:schemas-microsoft-com:vml" Requires="v">
                <p:oleObj spid="_x0000_s2086" name="think-cell Slide" r:id="rId9" imgW="360" imgH="360" progId="TCLayout.ActiveDocument.1">
                  <p:embed/>
                </p:oleObj>
              </mc:Choice>
              <mc:Fallback>
                <p:oleObj name="think-cell Slide" r:id="rId9" imgW="360" imgH="360" progId="TCLayout.ActiveDocument.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649" y="857616"/>
                        <a:ext cx="120634" cy="11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0" name="Title 3"/>
          <p:cNvSpPr>
            <a:spLocks noGrp="1"/>
          </p:cNvSpPr>
          <p:nvPr>
            <p:ph type="title" idx="4294967295"/>
            <p:custDataLst>
              <p:tags r:id="rId4"/>
            </p:custDataLst>
          </p:nvPr>
        </p:nvSpPr>
        <p:spPr bwMode="auto">
          <a:xfrm>
            <a:off x="539750" y="165100"/>
            <a:ext cx="11652250" cy="898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Segoe UI Light" panose="020B0502040204020203" pitchFamily="34" charset="0"/>
                <a:cs typeface="Segoe UI Light" panose="020B0502040204020203" pitchFamily="34" charset="0"/>
              </a:rPr>
              <a:t>Availability Sets</a:t>
            </a:r>
          </a:p>
        </p:txBody>
      </p:sp>
      <p:grpSp>
        <p:nvGrpSpPr>
          <p:cNvPr id="21511" name="Group 38"/>
          <p:cNvGrpSpPr>
            <a:grpSpLocks/>
          </p:cNvGrpSpPr>
          <p:nvPr/>
        </p:nvGrpSpPr>
        <p:grpSpPr bwMode="auto">
          <a:xfrm>
            <a:off x="2015646" y="2788276"/>
            <a:ext cx="1980919" cy="1343892"/>
            <a:chOff x="1" y="2450330"/>
            <a:chExt cx="1520439" cy="1219200"/>
          </a:xfrm>
        </p:grpSpPr>
        <p:pic>
          <p:nvPicPr>
            <p:cNvPr id="21520" name="Picture 3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50330"/>
              <a:ext cx="1520439"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1" name="Freeform 6"/>
            <p:cNvSpPr>
              <a:spLocks noEditPoints="1"/>
            </p:cNvSpPr>
            <p:nvPr/>
          </p:nvSpPr>
          <p:spPr bwMode="auto">
            <a:xfrm>
              <a:off x="119095" y="2806975"/>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Primary </a:t>
              </a:r>
            </a:p>
          </p:txBody>
        </p:sp>
      </p:grpSp>
      <p:grpSp>
        <p:nvGrpSpPr>
          <p:cNvPr id="21512" name="Group 41"/>
          <p:cNvGrpSpPr>
            <a:grpSpLocks/>
          </p:cNvGrpSpPr>
          <p:nvPr/>
        </p:nvGrpSpPr>
        <p:grpSpPr bwMode="auto">
          <a:xfrm>
            <a:off x="4703431" y="2828338"/>
            <a:ext cx="1925894" cy="1303681"/>
            <a:chOff x="1" y="2442072"/>
            <a:chExt cx="1686130" cy="1199863"/>
          </a:xfrm>
        </p:grpSpPr>
        <p:pic>
          <p:nvPicPr>
            <p:cNvPr id="21518" name="Picture 4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42072"/>
              <a:ext cx="1686130" cy="119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Freeform 6"/>
            <p:cNvSpPr>
              <a:spLocks noEditPoints="1"/>
            </p:cNvSpPr>
            <p:nvPr/>
          </p:nvSpPr>
          <p:spPr bwMode="auto">
            <a:xfrm>
              <a:off x="222351" y="2808777"/>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Secondary </a:t>
              </a:r>
            </a:p>
          </p:txBody>
        </p:sp>
      </p:grpSp>
      <p:sp>
        <p:nvSpPr>
          <p:cNvPr id="45" name="Rectangle 44"/>
          <p:cNvSpPr/>
          <p:nvPr>
            <p:custDataLst>
              <p:tags r:id="rId5"/>
            </p:custDataLst>
          </p:nvPr>
        </p:nvSpPr>
        <p:spPr bwMode="auto">
          <a:xfrm>
            <a:off x="2229662" y="1736557"/>
            <a:ext cx="3895317" cy="4633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920" dirty="0">
                <a:solidFill>
                  <a:schemeClr val="bg1"/>
                </a:solidFill>
                <a:latin typeface="Segoe UI Light" panose="020B0502040204020203" pitchFamily="34" charset="0"/>
                <a:cs typeface="Segoe UI Light" panose="020B0502040204020203" pitchFamily="34" charset="0"/>
              </a:rPr>
              <a:t>Availability set</a:t>
            </a:r>
          </a:p>
        </p:txBody>
      </p:sp>
      <p:sp>
        <p:nvSpPr>
          <p:cNvPr id="16" name="Rectangle 15"/>
          <p:cNvSpPr/>
          <p:nvPr>
            <p:custDataLst>
              <p:tags r:id="rId6"/>
            </p:custDataLst>
          </p:nvPr>
        </p:nvSpPr>
        <p:spPr bwMode="auto">
          <a:xfrm>
            <a:off x="1554279" y="6268632"/>
            <a:ext cx="5453877" cy="463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137" dirty="0">
                <a:solidFill>
                  <a:schemeClr val="bg1"/>
                </a:solidFill>
                <a:latin typeface="Segoe UI" panose="020B0502040204020203" pitchFamily="34" charset="0"/>
                <a:cs typeface="Segoe UI" panose="020B0502040204020203" pitchFamily="34" charset="0"/>
              </a:rPr>
              <a:t>SLA</a:t>
            </a:r>
            <a:r>
              <a:rPr lang="en-US" sz="3137" b="1" dirty="0">
                <a:solidFill>
                  <a:schemeClr val="bg1"/>
                </a:solidFill>
                <a:latin typeface="Segoe UI" panose="020B0502040204020203" pitchFamily="34" charset="0"/>
                <a:cs typeface="Segoe UI" panose="020B0502040204020203" pitchFamily="34" charset="0"/>
              </a:rPr>
              <a:t> </a:t>
            </a:r>
            <a:r>
              <a:rPr lang="en-US" sz="3137" dirty="0">
                <a:solidFill>
                  <a:schemeClr val="bg1"/>
                </a:solidFill>
                <a:latin typeface="Segoe UI" panose="020B0502040204020203" pitchFamily="34" charset="0"/>
                <a:cs typeface="Segoe UI" panose="020B0502040204020203" pitchFamily="34" charset="0"/>
              </a:rPr>
              <a:t>99.95</a:t>
            </a:r>
          </a:p>
        </p:txBody>
      </p:sp>
      <p:sp>
        <p:nvSpPr>
          <p:cNvPr id="17" name="Left Brace 16"/>
          <p:cNvSpPr/>
          <p:nvPr/>
        </p:nvSpPr>
        <p:spPr>
          <a:xfrm rot="16200000">
            <a:off x="3989158" y="2952201"/>
            <a:ext cx="554488" cy="5483506"/>
          </a:xfrm>
          <a:prstGeom prst="leftBrac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b="1" dirty="0">
              <a:ln>
                <a:solidFill>
                  <a:sysClr val="windowText" lastClr="000000"/>
                </a:solidFill>
              </a:ln>
              <a:latin typeface="Segoe UI" panose="020B0502040204020203" pitchFamily="34" charset="0"/>
              <a:cs typeface="Segoe UI" panose="020B0502040204020203" pitchFamily="34" charset="0"/>
            </a:endParaRPr>
          </a:p>
        </p:txBody>
      </p:sp>
      <p:sp>
        <p:nvSpPr>
          <p:cNvPr id="18" name="Content Placeholder 2"/>
          <p:cNvSpPr txBox="1">
            <a:spLocks/>
          </p:cNvSpPr>
          <p:nvPr/>
        </p:nvSpPr>
        <p:spPr>
          <a:xfrm>
            <a:off x="7646887" y="2408911"/>
            <a:ext cx="4789337" cy="1713754"/>
          </a:xfrm>
          <a:prstGeom prst="rect">
            <a:avLst/>
          </a:prstGeom>
          <a:noFill/>
        </p:spPr>
        <p:txBody>
          <a:bodyPr lIns="143388" tIns="89617" rIns="143388" bIns="89617">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SLA High Availability </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Hardware and Software</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Windows and Linux</a:t>
            </a:r>
          </a:p>
        </p:txBody>
      </p:sp>
      <p:cxnSp>
        <p:nvCxnSpPr>
          <p:cNvPr id="20" name="Straight Connector 19"/>
          <p:cNvCxnSpPr/>
          <p:nvPr/>
        </p:nvCxnSpPr>
        <p:spPr>
          <a:xfrm>
            <a:off x="7678632" y="2199392"/>
            <a:ext cx="451250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724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nodeType="afterGroup">
                            <p:stCondLst>
                              <p:cond delay="75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bwMode="auto">
          <a:xfrm>
            <a:off x="539750" y="195263"/>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Availability Sets</a:t>
            </a:r>
          </a:p>
        </p:txBody>
      </p:sp>
      <p:pic>
        <p:nvPicPr>
          <p:cNvPr id="2355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94158"/>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bwMode="auto">
          <a:xfrm>
            <a:off x="6386946" y="1941780"/>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cxnSp>
        <p:nvCxnSpPr>
          <p:cNvPr id="7" name="Straight Arrow Connector 6"/>
          <p:cNvCxnSpPr>
            <a:endCxn id="5" idx="1"/>
          </p:cNvCxnSpPr>
          <p:nvPr/>
        </p:nvCxnSpPr>
        <p:spPr>
          <a:xfrm>
            <a:off x="4146828" y="1549706"/>
            <a:ext cx="2239116" cy="72803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a:endCxn id="5" idx="1"/>
          </p:cNvCxnSpPr>
          <p:nvPr/>
        </p:nvCxnSpPr>
        <p:spPr>
          <a:xfrm>
            <a:off x="4146828" y="2277736"/>
            <a:ext cx="2239116" cy="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endCxn id="5" idx="1"/>
          </p:cNvCxnSpPr>
          <p:nvPr/>
        </p:nvCxnSpPr>
        <p:spPr>
          <a:xfrm flipV="1">
            <a:off x="3977519" y="2277737"/>
            <a:ext cx="2408425" cy="336079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5" idx="1"/>
          </p:cNvCxnSpPr>
          <p:nvPr/>
        </p:nvCxnSpPr>
        <p:spPr>
          <a:xfrm flipV="1">
            <a:off x="4146828" y="2277737"/>
            <a:ext cx="2239116" cy="579884"/>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sp>
        <p:nvSpPr>
          <p:cNvPr id="21" name="Rectangle 20"/>
          <p:cNvSpPr/>
          <p:nvPr/>
        </p:nvSpPr>
        <p:spPr bwMode="auto">
          <a:xfrm>
            <a:off x="6386946" y="2868279"/>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cxnSp>
        <p:nvCxnSpPr>
          <p:cNvPr id="22" name="Straight Arrow Connector 21"/>
          <p:cNvCxnSpPr>
            <a:endCxn id="21" idx="1"/>
          </p:cNvCxnSpPr>
          <p:nvPr/>
        </p:nvCxnSpPr>
        <p:spPr>
          <a:xfrm flipV="1">
            <a:off x="3977519" y="3454436"/>
            <a:ext cx="2408425" cy="717448"/>
          </a:xfrm>
          <a:prstGeom prst="straightConnector1">
            <a:avLst/>
          </a:prstGeom>
          <a:ln w="158750">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7563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xit" presetSubtype="8" fill="hold" nodeType="clickEffect">
                                  <p:stCondLst>
                                    <p:cond delay="0"/>
                                  </p:stCondLst>
                                  <p:childTnLst>
                                    <p:animEffect transition="out" filter="wipe(left)">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22" presetClass="exit" presetSubtype="8" fill="hold" nodeType="withEffect">
                                  <p:stCondLst>
                                    <p:cond delay="0"/>
                                  </p:stCondLst>
                                  <p:childTnLst>
                                    <p:animEffect transition="out" filter="wipe(lef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22" presetClass="exit" presetSubtype="8" fill="hold" nodeType="withEffect">
                                  <p:stCondLst>
                                    <p:cond delay="0"/>
                                  </p:stCondLst>
                                  <p:childTnLst>
                                    <p:animEffect transition="out" filter="wipe(left)">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par>
                          <p:cTn id="38" fill="hold" nodeType="afterGroup">
                            <p:stCondLst>
                              <p:cond delay="500"/>
                            </p:stCondLst>
                            <p:childTnLst>
                              <p:par>
                                <p:cTn id="39" presetID="10"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nodeType="afterGroup">
                            <p:stCondLst>
                              <p:cond delay="1000"/>
                            </p:stCondLst>
                            <p:childTnLst>
                              <p:par>
                                <p:cTn id="43" presetID="22" presetClass="entr" presetSubtype="8"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xit" presetSubtype="8" fill="hold" nodeType="clickEffect">
                                  <p:stCondLst>
                                    <p:cond delay="0"/>
                                  </p:stCondLst>
                                  <p:childTnLst>
                                    <p:animEffect transition="out" filter="wipe(left)">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bwMode="auto">
          <a:xfrm>
            <a:off x="539750" y="173038"/>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Availability Sets</a:t>
            </a:r>
          </a:p>
        </p:txBody>
      </p:sp>
      <p:sp>
        <p:nvSpPr>
          <p:cNvPr id="5" name="Rectangle 4"/>
          <p:cNvSpPr/>
          <p:nvPr/>
        </p:nvSpPr>
        <p:spPr bwMode="auto">
          <a:xfrm>
            <a:off x="6386946" y="1847957"/>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sp>
        <p:nvSpPr>
          <p:cNvPr id="21" name="Rectangle 20"/>
          <p:cNvSpPr/>
          <p:nvPr/>
        </p:nvSpPr>
        <p:spPr bwMode="auto">
          <a:xfrm>
            <a:off x="6386946" y="2779751"/>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pic>
        <p:nvPicPr>
          <p:cNvPr id="13" name="Picture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1046349" y="3098184"/>
            <a:ext cx="1862403" cy="1549181"/>
            <a:chOff x="1036347" y="2371447"/>
            <a:chExt cx="2607624" cy="2247949"/>
          </a:xfrm>
        </p:grpSpPr>
        <p:sp>
          <p:nvSpPr>
            <p:cNvPr id="17" name="Hexagon 16"/>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4"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41"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p:cNvGrpSpPr>
            <a:grpSpLocks/>
          </p:cNvGrpSpPr>
          <p:nvPr/>
        </p:nvGrpSpPr>
        <p:grpSpPr bwMode="auto">
          <a:xfrm>
            <a:off x="3044199" y="3098184"/>
            <a:ext cx="1862403" cy="1549181"/>
            <a:chOff x="1036347" y="2371447"/>
            <a:chExt cx="2607624" cy="2247949"/>
          </a:xfrm>
        </p:grpSpPr>
        <p:sp>
          <p:nvSpPr>
            <p:cNvPr id="20" name="Hexagon 19"/>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2"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72180"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Double Brace 5"/>
          <p:cNvSpPr/>
          <p:nvPr/>
        </p:nvSpPr>
        <p:spPr>
          <a:xfrm rot="5400000">
            <a:off x="1671736" y="1890797"/>
            <a:ext cx="2670855" cy="3921628"/>
          </a:xfrm>
          <a:prstGeom prst="bracePair">
            <a:avLst/>
          </a:prstGeom>
          <a:ln w="1270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a:latin typeface="Segoe UI" panose="020B0502040204020203" pitchFamily="34" charset="0"/>
              <a:cs typeface="Segoe UI" panose="020B0502040204020203" pitchFamily="34" charset="0"/>
            </a:endParaRPr>
          </a:p>
        </p:txBody>
      </p:sp>
      <p:sp>
        <p:nvSpPr>
          <p:cNvPr id="24" name="Rectangle 23"/>
          <p:cNvSpPr/>
          <p:nvPr/>
        </p:nvSpPr>
        <p:spPr bwMode="auto">
          <a:xfrm>
            <a:off x="797518" y="5360640"/>
            <a:ext cx="4419455" cy="67212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Availability Set</a:t>
            </a:r>
          </a:p>
        </p:txBody>
      </p:sp>
      <p:sp>
        <p:nvSpPr>
          <p:cNvPr id="27" name="Rounded Rectangle 26"/>
          <p:cNvSpPr/>
          <p:nvPr/>
        </p:nvSpPr>
        <p:spPr bwMode="auto">
          <a:xfrm>
            <a:off x="6013255" y="4586829"/>
            <a:ext cx="688013" cy="173684"/>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29" name="Rectangle 28"/>
          <p:cNvSpPr/>
          <p:nvPr/>
        </p:nvSpPr>
        <p:spPr bwMode="auto">
          <a:xfrm>
            <a:off x="136080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30" name="Rectangle 29"/>
          <p:cNvSpPr/>
          <p:nvPr/>
        </p:nvSpPr>
        <p:spPr bwMode="auto">
          <a:xfrm>
            <a:off x="342172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32" name="Rounded Rectangle 31"/>
          <p:cNvSpPr/>
          <p:nvPr/>
        </p:nvSpPr>
        <p:spPr bwMode="auto">
          <a:xfrm>
            <a:off x="10787732" y="4245105"/>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45" name="Rectangle 44"/>
          <p:cNvSpPr/>
          <p:nvPr/>
        </p:nvSpPr>
        <p:spPr bwMode="auto">
          <a:xfrm>
            <a:off x="9983765" y="3534156"/>
            <a:ext cx="1667697" cy="2410541"/>
          </a:xfrm>
          <a:prstGeom prst="rect">
            <a:avLst/>
          </a:prstGeom>
          <a:solidFill>
            <a:srgbClr val="FF000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endPar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7" name="Straight Arrow Connector 6"/>
          <p:cNvCxnSpPr>
            <a:endCxn id="27" idx="0"/>
          </p:cNvCxnSpPr>
          <p:nvPr/>
        </p:nvCxnSpPr>
        <p:spPr>
          <a:xfrm>
            <a:off x="4967978" y="3726746"/>
            <a:ext cx="1388336"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967978" y="3726744"/>
            <a:ext cx="6133230" cy="518511"/>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967978" y="3726746"/>
            <a:ext cx="3559728"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bwMode="auto">
          <a:xfrm>
            <a:off x="8526898" y="4633627"/>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Tree>
    <p:extLst>
      <p:ext uri="{BB962C8B-B14F-4D97-AF65-F5344CB8AC3E}">
        <p14:creationId xmlns:p14="http://schemas.microsoft.com/office/powerpoint/2010/main" val="927746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path" presetSubtype="0" accel="50000" decel="50000" fill="hold" nodeType="withEffect">
                                  <p:stCondLst>
                                    <p:cond delay="0"/>
                                  </p:stCondLst>
                                  <p:childTnLst>
                                    <p:animMotion origin="layout" path="M 3.02783E-6 -1.85202E-6 L 0.4871 0.18089 " pathEditMode="relative" rAng="0" ptsTypes="AA">
                                      <p:cBhvr>
                                        <p:cTn id="6" dur="2000" fill="hold"/>
                                        <p:tgtEl>
                                          <p:spTgt spid="13"/>
                                        </p:tgtEl>
                                        <p:attrNameLst>
                                          <p:attrName>ppt_x</p:attrName>
                                          <p:attrName>ppt_y</p:attrName>
                                        </p:attrNameLst>
                                      </p:cBhvr>
                                      <p:rCtr x="24355" y="9033"/>
                                    </p:animMotion>
                                  </p:childTnLst>
                                </p:cTn>
                              </p:par>
                              <p:par>
                                <p:cTn id="7" presetID="6" presetClass="emph" presetSubtype="0" fill="hold" nodeType="withEffect">
                                  <p:stCondLst>
                                    <p:cond delay="0"/>
                                  </p:stCondLst>
                                  <p:childTnLst>
                                    <p:animScale>
                                      <p:cBhvr>
                                        <p:cTn id="8" dur="2000" fill="hold"/>
                                        <p:tgtEl>
                                          <p:spTgt spid="13"/>
                                        </p:tgtEl>
                                      </p:cBhvr>
                                      <p:by x="50000" y="50000"/>
                                    </p:animScale>
                                  </p:childTnLst>
                                </p:cTn>
                              </p:par>
                              <p:par>
                                <p:cTn id="9" presetID="42" presetClass="path" presetSubtype="0" accel="50000" decel="50000" fill="hold" nodeType="withEffect">
                                  <p:stCondLst>
                                    <p:cond delay="500"/>
                                  </p:stCondLst>
                                  <p:childTnLst>
                                    <p:animMotion origin="layout" path="M 3.02783E-6 -1.85202E-6 L 0.66594 0.18089 " pathEditMode="relative" rAng="0" ptsTypes="AA">
                                      <p:cBhvr>
                                        <p:cTn id="10" dur="2000" fill="hold"/>
                                        <p:tgtEl>
                                          <p:spTgt spid="15"/>
                                        </p:tgtEl>
                                        <p:attrNameLst>
                                          <p:attrName>ppt_x</p:attrName>
                                          <p:attrName>ppt_y</p:attrName>
                                        </p:attrNameLst>
                                      </p:cBhvr>
                                      <p:rCtr x="33291" y="9033"/>
                                    </p:animMotion>
                                  </p:childTnLst>
                                </p:cTn>
                              </p:par>
                              <p:par>
                                <p:cTn id="11" presetID="6" presetClass="emph" presetSubtype="0" fill="hold" nodeType="withEffect">
                                  <p:stCondLst>
                                    <p:cond delay="500"/>
                                  </p:stCondLst>
                                  <p:childTnLst>
                                    <p:animScale>
                                      <p:cBhvr>
                                        <p:cTn id="12" dur="2000" fill="hold"/>
                                        <p:tgtEl>
                                          <p:spTgt spid="15"/>
                                        </p:tgtEl>
                                      </p:cBhvr>
                                      <p:by x="50000" y="50000"/>
                                    </p:animScale>
                                  </p:childTnLst>
                                </p:cTn>
                              </p:par>
                              <p:par>
                                <p:cTn id="13" presetID="42" presetClass="path" presetSubtype="0" accel="50000" decel="50000" fill="hold" nodeType="withEffect">
                                  <p:stCondLst>
                                    <p:cond delay="1000"/>
                                  </p:stCondLst>
                                  <p:childTnLst>
                                    <p:animMotion origin="layout" path="M 3.02783E-6 -1.85202E-6 L 0.30329 0.18362 " pathEditMode="relative" rAng="0" ptsTypes="AA">
                                      <p:cBhvr>
                                        <p:cTn id="14" dur="2000" fill="hold"/>
                                        <p:tgtEl>
                                          <p:spTgt spid="16"/>
                                        </p:tgtEl>
                                        <p:attrNameLst>
                                          <p:attrName>ppt_x</p:attrName>
                                          <p:attrName>ppt_y</p:attrName>
                                        </p:attrNameLst>
                                      </p:cBhvr>
                                      <p:rCtr x="15165" y="9169"/>
                                    </p:animMotion>
                                  </p:childTnLst>
                                </p:cTn>
                              </p:par>
                              <p:par>
                                <p:cTn id="15" presetID="6" presetClass="emph" presetSubtype="0" fill="hold" nodeType="withEffect">
                                  <p:stCondLst>
                                    <p:cond delay="1000"/>
                                  </p:stCondLst>
                                  <p:childTnLst>
                                    <p:animScale>
                                      <p:cBhvr>
                                        <p:cTn id="16" dur="2000" fill="hold"/>
                                        <p:tgtEl>
                                          <p:spTgt spid="16"/>
                                        </p:tgtEl>
                                      </p:cBhvr>
                                      <p:by x="50000" y="50000"/>
                                    </p:animScale>
                                  </p:childTnLst>
                                </p:cTn>
                              </p:par>
                              <p:par>
                                <p:cTn id="17" presetID="42" presetClass="path" presetSubtype="0" accel="50000" decel="50000" fill="hold" nodeType="withEffect">
                                  <p:stCondLst>
                                    <p:cond delay="500"/>
                                  </p:stCondLst>
                                  <p:childTnLst>
                                    <p:animMotion origin="layout" path="M -1.47817E-6 2.44666E-6 L -0.45724 0.43872 " pathEditMode="relative" rAng="0" ptsTypes="AA">
                                      <p:cBhvr>
                                        <p:cTn id="18" dur="2000" fill="hold"/>
                                        <p:tgtEl>
                                          <p:spTgt spid="5"/>
                                        </p:tgtEl>
                                        <p:attrNameLst>
                                          <p:attrName>ppt_x</p:attrName>
                                          <p:attrName>ppt_y</p:attrName>
                                        </p:attrNameLst>
                                      </p:cBhvr>
                                      <p:rCtr x="-22862" y="21925"/>
                                    </p:animMotion>
                                  </p:childTnLst>
                                </p:cTn>
                              </p:par>
                              <p:par>
                                <p:cTn id="19" presetID="42" presetClass="path" presetSubtype="0" accel="50000" decel="50000" fill="hold" nodeType="withEffect">
                                  <p:stCondLst>
                                    <p:cond delay="500"/>
                                  </p:stCondLst>
                                  <p:childTnLst>
                                    <p:animMotion origin="layout" path="M -1.47817E-6 3.90377E-7 L -0.45724 0.12778 " pathEditMode="relative" rAng="0" ptsTypes="AA">
                                      <p:cBhvr>
                                        <p:cTn id="20" dur="2000" fill="hold"/>
                                        <p:tgtEl>
                                          <p:spTgt spid="21"/>
                                        </p:tgtEl>
                                        <p:attrNameLst>
                                          <p:attrName>ppt_x</p:attrName>
                                          <p:attrName>ppt_y</p:attrName>
                                        </p:attrNameLst>
                                      </p:cBhvr>
                                      <p:rCtr x="-22862" y="6378"/>
                                    </p:animMotion>
                                  </p:childTnLst>
                                </p:cTn>
                              </p:par>
                              <p:par>
                                <p:cTn id="21" presetID="6" presetClass="emph" presetSubtype="0" fill="hold" nodeType="withEffect">
                                  <p:stCondLst>
                                    <p:cond delay="500"/>
                                  </p:stCondLst>
                                  <p:childTnLst>
                                    <p:animScale>
                                      <p:cBhvr>
                                        <p:cTn id="22" dur="2000" fill="hold"/>
                                        <p:tgtEl>
                                          <p:spTgt spid="5"/>
                                        </p:tgtEl>
                                      </p:cBhvr>
                                      <p:by x="50000" y="50000"/>
                                    </p:animScale>
                                  </p:childTnLst>
                                </p:cTn>
                              </p:par>
                              <p:par>
                                <p:cTn id="23" presetID="6" presetClass="emph" presetSubtype="0" fill="hold" nodeType="withEffect">
                                  <p:stCondLst>
                                    <p:cond delay="500"/>
                                  </p:stCondLst>
                                  <p:childTnLst>
                                    <p:animScale>
                                      <p:cBhvr>
                                        <p:cTn id="24" dur="2000" fill="hold"/>
                                        <p:tgtEl>
                                          <p:spTgt spid="21"/>
                                        </p:tgtEl>
                                      </p:cBhvr>
                                      <p:by x="50000" y="5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xit" presetSubtype="0" fill="hold"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par>
                          <p:cTn id="33" fill="hold" nodeType="afterGroup">
                            <p:stCondLst>
                              <p:cond delay="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par>
                          <p:cTn id="40" fill="hold" nodeType="afterGroup">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par>
                          <p:cTn id="50" fill="hold" nodeType="afterGroup">
                            <p:stCondLst>
                              <p:cond delay="1500"/>
                            </p:stCondLst>
                            <p:childTnLst>
                              <p:par>
                                <p:cTn id="51" presetID="10" presetClass="entr" presetSubtype="0"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nodeType="afterGroup">
                            <p:stCondLst>
                              <p:cond delay="2000"/>
                            </p:stCondLst>
                            <p:childTnLst>
                              <p:par>
                                <p:cTn id="55" presetID="10" presetClass="entr" presetSubtype="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par>
                          <p:cTn id="72" fill="hold" nodeType="afterGroup">
                            <p:stCondLst>
                              <p:cond delay="500"/>
                            </p:stCondLst>
                            <p:childTnLst>
                              <p:par>
                                <p:cTn id="73" presetID="1" presetClass="exit" presetSubtype="0" fill="hold" nodeType="after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32"/>
                                        </p:tgtEl>
                                        <p:attrNameLst>
                                          <p:attrName>style.visibility</p:attrName>
                                        </p:attrNameLst>
                                      </p:cBhvr>
                                      <p:to>
                                        <p:strVal val="hidden"/>
                                      </p:to>
                                    </p:set>
                                  </p:childTnLst>
                                </p:cTn>
                              </p:par>
                            </p:childTnLst>
                          </p:cTn>
                        </p:par>
                        <p:par>
                          <p:cTn id="77" fill="hold" nodeType="afterGroup">
                            <p:stCondLst>
                              <p:cond delay="500"/>
                            </p:stCondLst>
                            <p:childTnLst>
                              <p:par>
                                <p:cTn id="78" presetID="10" presetClass="entr" presetSubtype="0" fill="hold"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par>
                          <p:cTn id="81" fill="hold" nodeType="afterGroup">
                            <p:stCondLst>
                              <p:cond delay="1000"/>
                            </p:stCondLst>
                            <p:childTnLst>
                              <p:par>
                                <p:cTn id="82" presetID="10" presetClass="entr" presetSubtype="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p:cNvGrpSpPr/>
          <p:nvPr/>
        </p:nvGrpSpPr>
        <p:grpSpPr>
          <a:xfrm>
            <a:off x="345678" y="5434312"/>
            <a:ext cx="10893482" cy="1226234"/>
            <a:chOff x="345678" y="5434312"/>
            <a:chExt cx="10893482" cy="1226234"/>
          </a:xfrm>
        </p:grpSpPr>
        <p:sp>
          <p:nvSpPr>
            <p:cNvPr id="28" name="TextBox 27"/>
            <p:cNvSpPr txBox="1"/>
            <p:nvPr/>
          </p:nvSpPr>
          <p:spPr>
            <a:xfrm>
              <a:off x="345678" y="5952660"/>
              <a:ext cx="10419018" cy="707886"/>
            </a:xfrm>
            <a:prstGeom prst="rect">
              <a:avLst/>
            </a:prstGeom>
            <a:noFill/>
          </p:spPr>
          <p:txBody>
            <a:bodyPr wrap="square" rtlCol="0">
              <a:spAutoFit/>
            </a:bodyPr>
            <a:lstStyle/>
            <a:p>
              <a:r>
                <a:rPr lang="en-US" sz="4000" b="1" dirty="0">
                  <a:solidFill>
                    <a:schemeClr val="bg1"/>
                  </a:solidFill>
                  <a:latin typeface="+mj-lt"/>
                </a:rPr>
                <a:t>Azure: </a:t>
              </a:r>
              <a:r>
                <a:rPr lang="en-US" sz="4000" dirty="0">
                  <a:solidFill>
                    <a:schemeClr val="bg1"/>
                  </a:solidFill>
                  <a:latin typeface="+mj-lt"/>
                </a:rPr>
                <a:t>Resources (</a:t>
              </a:r>
              <a:r>
                <a:rPr lang="en-US" sz="4000" dirty="0" err="1">
                  <a:solidFill>
                    <a:schemeClr val="bg1"/>
                  </a:solidFill>
                  <a:latin typeface="+mj-lt"/>
                </a:rPr>
                <a:t>IaaS</a:t>
              </a:r>
              <a:r>
                <a:rPr lang="en-US" sz="4000" dirty="0">
                  <a:solidFill>
                    <a:schemeClr val="bg1"/>
                  </a:solidFill>
                  <a:latin typeface="+mj-lt"/>
                </a:rPr>
                <a:t>, </a:t>
              </a:r>
              <a:r>
                <a:rPr lang="en-US" sz="4000" dirty="0" err="1">
                  <a:solidFill>
                    <a:schemeClr val="bg1"/>
                  </a:solidFill>
                  <a:latin typeface="+mj-lt"/>
                </a:rPr>
                <a:t>PaaS</a:t>
              </a:r>
              <a:r>
                <a:rPr lang="en-US" sz="4000" dirty="0">
                  <a:solidFill>
                    <a:schemeClr val="bg1"/>
                  </a:solidFill>
                  <a:latin typeface="+mj-lt"/>
                </a:rPr>
                <a:t>, SaaS)</a:t>
              </a:r>
            </a:p>
          </p:txBody>
        </p:sp>
        <p:sp>
          <p:nvSpPr>
            <p:cNvPr id="29" name="TextBox 28"/>
            <p:cNvSpPr txBox="1"/>
            <p:nvPr/>
          </p:nvSpPr>
          <p:spPr>
            <a:xfrm>
              <a:off x="820142" y="5434312"/>
              <a:ext cx="10419018" cy="707886"/>
            </a:xfrm>
            <a:prstGeom prst="rect">
              <a:avLst/>
            </a:prstGeom>
            <a:noFill/>
          </p:spPr>
          <p:txBody>
            <a:bodyPr wrap="square" rtlCol="0">
              <a:spAutoFit/>
            </a:bodyPr>
            <a:lstStyle/>
            <a:p>
              <a:r>
                <a:rPr lang="en-US" sz="4000" b="1" dirty="0">
                  <a:solidFill>
                    <a:schemeClr val="bg1"/>
                  </a:solidFill>
                  <a:latin typeface="+mj-lt"/>
                </a:rPr>
                <a:t>You: </a:t>
              </a:r>
              <a:r>
                <a:rPr lang="en-US" sz="4000" dirty="0">
                  <a:solidFill>
                    <a:schemeClr val="bg1"/>
                  </a:solidFill>
                  <a:latin typeface="+mj-lt"/>
                </a:rPr>
                <a:t>Code (application, infrastructure)</a:t>
              </a:r>
            </a:p>
          </p:txBody>
        </p:sp>
      </p:grpSp>
    </p:spTree>
    <p:extLst>
      <p:ext uri="{BB962C8B-B14F-4D97-AF65-F5344CB8AC3E}">
        <p14:creationId xmlns:p14="http://schemas.microsoft.com/office/powerpoint/2010/main" val="371259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8" dur="2000" fill="hold"/>
                                        <p:tgtEl>
                                          <p:spTgt spid="3"/>
                                        </p:tgtEl>
                                        <p:attrNameLst>
                                          <p:attrName>ppt_x</p:attrName>
                                          <p:attrName>ppt_y</p:attrName>
                                        </p:attrNameLst>
                                      </p:cBhvr>
                                      <p:rCtr x="16784" y="10301"/>
                                    </p:animMotion>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3000"/>
                            </p:stCondLst>
                            <p:childTnLst>
                              <p:par>
                                <p:cTn id="34" presetID="10" presetClass="exit" presetSubtype="0" fill="hold" nodeType="after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500" fill="hold"/>
                                        <p:tgtEl>
                                          <p:spTgt spid="6"/>
                                        </p:tgtEl>
                                      </p:cBhvr>
                                      <p:by x="150000" y="150000"/>
                                    </p:animScale>
                                  </p:childTnLst>
                                </p:cTn>
                              </p:par>
                              <p:par>
                                <p:cTn id="45" presetID="6" presetClass="emph" presetSubtype="0" fill="hold" nodeType="withEffect">
                                  <p:stCondLst>
                                    <p:cond delay="0"/>
                                  </p:stCondLst>
                                  <p:childTnLst>
                                    <p:animScale>
                                      <p:cBhvr>
                                        <p:cTn id="46" dur="500" fill="hold"/>
                                        <p:tgtEl>
                                          <p:spTgt spid="4"/>
                                        </p:tgtEl>
                                      </p:cBhvr>
                                      <p:by x="50000" y="50000"/>
                                    </p:animScale>
                                  </p:childTnLst>
                                </p:cTn>
                              </p:par>
                              <p:par>
                                <p:cTn id="47" presetID="9" presetClass="emph" presetSubtype="0" nodeType="withEffect">
                                  <p:stCondLst>
                                    <p:cond delay="0"/>
                                  </p:stCondLst>
                                  <p:childTnLst>
                                    <p:set>
                                      <p:cBhvr rctx="PPT">
                                        <p:cTn id="48" dur="indefinite"/>
                                        <p:tgtEl>
                                          <p:spTgt spid="9"/>
                                        </p:tgtEl>
                                        <p:attrNameLst>
                                          <p:attrName>style.opacity</p:attrName>
                                        </p:attrNameLst>
                                      </p:cBhvr>
                                      <p:to>
                                        <p:strVal val="0.5"/>
                                      </p:to>
                                    </p:set>
                                    <p:animEffect filter="image" prLst="opacity: 0.5">
                                      <p:cBhvr rctx="IE">
                                        <p:cTn id="49" dur="indefinite"/>
                                        <p:tgtEl>
                                          <p:spTgt spid="9"/>
                                        </p:tgtEl>
                                      </p:cBhvr>
                                    </p:animEffect>
                                  </p:childTnLst>
                                </p:cTn>
                              </p:par>
                              <p:par>
                                <p:cTn id="50" presetID="9" presetClass="emph" presetSubtype="0" grpId="1" nodeType="withEffect">
                                  <p:stCondLst>
                                    <p:cond delay="0"/>
                                  </p:stCondLst>
                                  <p:childTnLst>
                                    <p:set>
                                      <p:cBhvr rctx="PPT">
                                        <p:cTn id="51" dur="indefinite"/>
                                        <p:tgtEl>
                                          <p:spTgt spid="2"/>
                                        </p:tgtEl>
                                        <p:attrNameLst>
                                          <p:attrName>style.opacity</p:attrName>
                                        </p:attrNameLst>
                                      </p:cBhvr>
                                      <p:to>
                                        <p:strVal val="0.5"/>
                                      </p:to>
                                    </p:set>
                                    <p:animEffect filter="image" prLst="opacity: 0.5">
                                      <p:cBhvr rctx="IE">
                                        <p:cTn id="52" dur="indefinite"/>
                                        <p:tgtEl>
                                          <p:spTgt spid="2"/>
                                        </p:tgtEl>
                                      </p:cBhvr>
                                    </p:animEffect>
                                  </p:childTnLst>
                                </p:cTn>
                              </p:par>
                              <p:par>
                                <p:cTn id="53" presetID="9" presetClass="emph" presetSubtype="0" nodeType="withEffect">
                                  <p:stCondLst>
                                    <p:cond delay="0"/>
                                  </p:stCondLst>
                                  <p:childTnLst>
                                    <p:set>
                                      <p:cBhvr rctx="PPT">
                                        <p:cTn id="54" dur="indefinite"/>
                                        <p:tgtEl>
                                          <p:spTgt spid="7"/>
                                        </p:tgtEl>
                                        <p:attrNameLst>
                                          <p:attrName>style.opacity</p:attrName>
                                        </p:attrNameLst>
                                      </p:cBhvr>
                                      <p:to>
                                        <p:strVal val="0.5"/>
                                      </p:to>
                                    </p:set>
                                    <p:animEffect filter="image" prLst="opacity: 0.5">
                                      <p:cBhvr rctx="IE">
                                        <p:cTn id="55" dur="indefinite"/>
                                        <p:tgtEl>
                                          <p:spTgt spid="7"/>
                                        </p:tgtEl>
                                      </p:cBhvr>
                                    </p:animEffect>
                                  </p:childTnLst>
                                </p:cTn>
                              </p:par>
                              <p:par>
                                <p:cTn id="56" presetID="9" presetClass="emph" presetSubtype="0" nodeType="withEffect">
                                  <p:stCondLst>
                                    <p:cond delay="0"/>
                                  </p:stCondLst>
                                  <p:childTnLst>
                                    <p:set>
                                      <p:cBhvr rctx="PPT">
                                        <p:cTn id="57" dur="indefinite"/>
                                        <p:tgtEl>
                                          <p:spTgt spid="8"/>
                                        </p:tgtEl>
                                        <p:attrNameLst>
                                          <p:attrName>style.opacity</p:attrName>
                                        </p:attrNameLst>
                                      </p:cBhvr>
                                      <p:to>
                                        <p:strVal val="0.5"/>
                                      </p:to>
                                    </p:set>
                                    <p:animEffect filter="image" prLst="opacity: 0.5">
                                      <p:cBhvr rctx="IE">
                                        <p:cTn id="58" dur="indefinite"/>
                                        <p:tgtEl>
                                          <p:spTgt spid="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1500"/>
                            </p:stCondLst>
                            <p:childTnLst>
                              <p:par>
                                <p:cTn id="77" presetID="22" presetClass="entr" presetSubtype="8"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par>
                          <p:cTn id="93" fill="hold">
                            <p:stCondLst>
                              <p:cond delay="1500"/>
                            </p:stCondLst>
                            <p:childTnLst>
                              <p:par>
                                <p:cTn id="94" presetID="22" presetClass="entr" presetSubtype="8"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ipe(left)">
                                      <p:cBhvr>
                                        <p:cTn id="105" dur="500"/>
                                        <p:tgtEl>
                                          <p:spTgt spid="22"/>
                                        </p:tgtEl>
                                      </p:cBhvr>
                                    </p:animEffect>
                                  </p:childTnLst>
                                </p:cTn>
                              </p:par>
                            </p:childTnLst>
                          </p:cTn>
                        </p:par>
                        <p:par>
                          <p:cTn id="106" fill="hold">
                            <p:stCondLst>
                              <p:cond delay="1500"/>
                            </p:stCondLst>
                            <p:childTnLst>
                              <p:par>
                                <p:cTn id="107" presetID="22" presetClass="entr" presetSubtype="8" fill="hold"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left)">
                                      <p:cBhvr>
                                        <p:cTn id="109" dur="500"/>
                                        <p:tgtEl>
                                          <p:spTgt spid="23"/>
                                        </p:tgtEl>
                                      </p:cBhvr>
                                    </p:animEffect>
                                  </p:childTnLst>
                                </p:cTn>
                              </p:par>
                            </p:childTnLst>
                          </p:cTn>
                        </p:par>
                        <p:par>
                          <p:cTn id="110" fill="hold">
                            <p:stCondLst>
                              <p:cond delay="2000"/>
                            </p:stCondLst>
                            <p:childTnLst>
                              <p:par>
                                <p:cTn id="111" presetID="22" presetClass="entr" presetSubtype="8" fill="hold" nodeType="after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mph" presetSubtype="0" nodeType="clickEffect">
                                  <p:stCondLst>
                                    <p:cond delay="0"/>
                                  </p:stCondLst>
                                  <p:childTnLst>
                                    <p:set>
                                      <p:cBhvr rctx="PPT">
                                        <p:cTn id="117" dur="indefinite"/>
                                        <p:tgtEl>
                                          <p:spTgt spid="12"/>
                                        </p:tgtEl>
                                        <p:attrNameLst>
                                          <p:attrName>style.opacity</p:attrName>
                                        </p:attrNameLst>
                                      </p:cBhvr>
                                      <p:to>
                                        <p:strVal val="0.5"/>
                                      </p:to>
                                    </p:set>
                                    <p:animEffect filter="image" prLst="opacity: 0.5">
                                      <p:cBhvr rctx="IE">
                                        <p:cTn id="118" dur="indefinite"/>
                                        <p:tgtEl>
                                          <p:spTgt spid="12"/>
                                        </p:tgtEl>
                                      </p:cBhvr>
                                    </p:animEffect>
                                  </p:childTnLst>
                                </p:cTn>
                              </p:par>
                              <p:par>
                                <p:cTn id="119" presetID="9" presetClass="emph" presetSubtype="0" nodeType="withEffect">
                                  <p:stCondLst>
                                    <p:cond delay="0"/>
                                  </p:stCondLst>
                                  <p:childTnLst>
                                    <p:set>
                                      <p:cBhvr rctx="PPT">
                                        <p:cTn id="120" dur="indefinite"/>
                                        <p:tgtEl>
                                          <p:spTgt spid="14"/>
                                        </p:tgtEl>
                                        <p:attrNameLst>
                                          <p:attrName>style.opacity</p:attrName>
                                        </p:attrNameLst>
                                      </p:cBhvr>
                                      <p:to>
                                        <p:strVal val="0.5"/>
                                      </p:to>
                                    </p:set>
                                    <p:animEffect filter="image" prLst="opacity: 0.5">
                                      <p:cBhvr rctx="IE">
                                        <p:cTn id="121" dur="indefinite"/>
                                        <p:tgtEl>
                                          <p:spTgt spid="14"/>
                                        </p:tgtEl>
                                      </p:cBhvr>
                                    </p:animEffect>
                                  </p:childTnLst>
                                </p:cTn>
                              </p:par>
                              <p:par>
                                <p:cTn id="122" presetID="9" presetClass="emph" presetSubtype="0" nodeType="withEffect">
                                  <p:stCondLst>
                                    <p:cond delay="0"/>
                                  </p:stCondLst>
                                  <p:childTnLst>
                                    <p:set>
                                      <p:cBhvr rctx="PPT">
                                        <p:cTn id="123" dur="indefinite"/>
                                        <p:tgtEl>
                                          <p:spTgt spid="15"/>
                                        </p:tgtEl>
                                        <p:attrNameLst>
                                          <p:attrName>style.opacity</p:attrName>
                                        </p:attrNameLst>
                                      </p:cBhvr>
                                      <p:to>
                                        <p:strVal val="0.5"/>
                                      </p:to>
                                    </p:set>
                                    <p:animEffect filter="image" prLst="opacity: 0.5">
                                      <p:cBhvr rctx="IE">
                                        <p:cTn id="124" dur="indefinite"/>
                                        <p:tgtEl>
                                          <p:spTgt spid="15"/>
                                        </p:tgtEl>
                                      </p:cBhvr>
                                    </p:animEffect>
                                  </p:childTnLst>
                                </p:cTn>
                              </p:par>
                              <p:par>
                                <p:cTn id="125" presetID="9" presetClass="emph" presetSubtype="0" nodeType="withEffect">
                                  <p:stCondLst>
                                    <p:cond delay="0"/>
                                  </p:stCondLst>
                                  <p:childTnLst>
                                    <p:set>
                                      <p:cBhvr rctx="PPT">
                                        <p:cTn id="126" dur="indefinite"/>
                                        <p:tgtEl>
                                          <p:spTgt spid="18"/>
                                        </p:tgtEl>
                                        <p:attrNameLst>
                                          <p:attrName>style.opacity</p:attrName>
                                        </p:attrNameLst>
                                      </p:cBhvr>
                                      <p:to>
                                        <p:strVal val="0.5"/>
                                      </p:to>
                                    </p:set>
                                    <p:animEffect filter="image" prLst="opacity: 0.5">
                                      <p:cBhvr rctx="IE">
                                        <p:cTn id="127" dur="indefinite"/>
                                        <p:tgtEl>
                                          <p:spTgt spid="18"/>
                                        </p:tgtEl>
                                      </p:cBhvr>
                                    </p:animEffect>
                                  </p:childTnLst>
                                </p:cTn>
                              </p:par>
                              <p:par>
                                <p:cTn id="128" presetID="9" presetClass="emph" presetSubtype="0" nodeType="withEffect">
                                  <p:stCondLst>
                                    <p:cond delay="0"/>
                                  </p:stCondLst>
                                  <p:childTnLst>
                                    <p:set>
                                      <p:cBhvr rctx="PPT">
                                        <p:cTn id="129" dur="indefinite"/>
                                        <p:tgtEl>
                                          <p:spTgt spid="19"/>
                                        </p:tgtEl>
                                        <p:attrNameLst>
                                          <p:attrName>style.opacity</p:attrName>
                                        </p:attrNameLst>
                                      </p:cBhvr>
                                      <p:to>
                                        <p:strVal val="0.5"/>
                                      </p:to>
                                    </p:set>
                                    <p:animEffect filter="image" prLst="opacity: 0.5">
                                      <p:cBhvr rctx="IE">
                                        <p:cTn id="130" dur="indefinite"/>
                                        <p:tgtEl>
                                          <p:spTgt spid="19"/>
                                        </p:tgtEl>
                                      </p:cBhvr>
                                    </p:animEffect>
                                  </p:childTnLst>
                                </p:cTn>
                              </p:par>
                              <p:par>
                                <p:cTn id="131" presetID="9" presetClass="emph" presetSubtype="0" nodeType="withEffect">
                                  <p:stCondLst>
                                    <p:cond delay="0"/>
                                  </p:stCondLst>
                                  <p:childTnLst>
                                    <p:set>
                                      <p:cBhvr rctx="PPT">
                                        <p:cTn id="132" dur="indefinite"/>
                                        <p:tgtEl>
                                          <p:spTgt spid="20"/>
                                        </p:tgtEl>
                                        <p:attrNameLst>
                                          <p:attrName>style.opacity</p:attrName>
                                        </p:attrNameLst>
                                      </p:cBhvr>
                                      <p:to>
                                        <p:strVal val="0.5"/>
                                      </p:to>
                                    </p:set>
                                    <p:animEffect filter="image" prLst="opacity: 0.5">
                                      <p:cBhvr rctx="IE">
                                        <p:cTn id="133" dur="indefinite"/>
                                        <p:tgtEl>
                                          <p:spTgt spid="20"/>
                                        </p:tgtEl>
                                      </p:cBhvr>
                                    </p:animEffect>
                                  </p:childTnLst>
                                </p:cTn>
                              </p:par>
                              <p:par>
                                <p:cTn id="134" presetID="9" presetClass="emph" presetSubtype="0" nodeType="withEffect">
                                  <p:stCondLst>
                                    <p:cond delay="0"/>
                                  </p:stCondLst>
                                  <p:childTnLst>
                                    <p:set>
                                      <p:cBhvr rctx="PPT">
                                        <p:cTn id="135" dur="indefinite"/>
                                        <p:tgtEl>
                                          <p:spTgt spid="21"/>
                                        </p:tgtEl>
                                        <p:attrNameLst>
                                          <p:attrName>style.opacity</p:attrName>
                                        </p:attrNameLst>
                                      </p:cBhvr>
                                      <p:to>
                                        <p:strVal val="0.5"/>
                                      </p:to>
                                    </p:set>
                                    <p:animEffect filter="image" prLst="opacity: 0.5">
                                      <p:cBhvr rctx="IE">
                                        <p:cTn id="136" dur="indefinite"/>
                                        <p:tgtEl>
                                          <p:spTgt spid="21"/>
                                        </p:tgtEl>
                                      </p:cBhvr>
                                    </p:animEffect>
                                  </p:childTnLst>
                                </p:cTn>
                              </p:par>
                              <p:par>
                                <p:cTn id="137" presetID="9" presetClass="emph" presetSubtype="0" nodeType="withEffect">
                                  <p:stCondLst>
                                    <p:cond delay="0"/>
                                  </p:stCondLst>
                                  <p:childTnLst>
                                    <p:set>
                                      <p:cBhvr rctx="PPT">
                                        <p:cTn id="138" dur="indefinite"/>
                                        <p:tgtEl>
                                          <p:spTgt spid="26"/>
                                        </p:tgtEl>
                                        <p:attrNameLst>
                                          <p:attrName>style.opacity</p:attrName>
                                        </p:attrNameLst>
                                      </p:cBhvr>
                                      <p:to>
                                        <p:strVal val="0.5"/>
                                      </p:to>
                                    </p:set>
                                    <p:animEffect filter="image" prLst="opacity: 0.5">
                                      <p:cBhvr rctx="IE">
                                        <p:cTn id="139"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custDataLst>
              <p:tags r:id="rId1"/>
            </p:custDataLst>
          </p:nvPr>
        </p:nvSpPr>
        <p:spPr bwMode="auto">
          <a:xfrm>
            <a:off x="7237983"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12" name="Rectangle 11"/>
          <p:cNvSpPr/>
          <p:nvPr>
            <p:custDataLst>
              <p:tags r:id="rId2"/>
            </p:custDataLst>
          </p:nvPr>
        </p:nvSpPr>
        <p:spPr bwMode="auto">
          <a:xfrm>
            <a:off x="7396690"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idx="4294967295"/>
          </p:nvPr>
        </p:nvSpPr>
        <p:spPr>
          <a:xfrm>
            <a:off x="1111250" y="342900"/>
            <a:ext cx="11080750" cy="957263"/>
          </a:xfrm>
          <a:prstGeom prst="rect">
            <a:avLst/>
          </a:prstGeom>
        </p:spPr>
        <p:txBody>
          <a:bodyPr/>
          <a:lstStyle/>
          <a:p>
            <a:r>
              <a:rPr lang="en-NZ" dirty="0"/>
              <a:t>Fault and Update Domains</a:t>
            </a:r>
          </a:p>
        </p:txBody>
      </p:sp>
      <p:sp>
        <p:nvSpPr>
          <p:cNvPr id="3" name="Rectangle 2"/>
          <p:cNvSpPr/>
          <p:nvPr>
            <p:custDataLst>
              <p:tags r:id="rId3"/>
            </p:custDataLst>
          </p:nvPr>
        </p:nvSpPr>
        <p:spPr bwMode="auto">
          <a:xfrm>
            <a:off x="2252325"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4" name="Rectangle 3"/>
          <p:cNvSpPr/>
          <p:nvPr>
            <p:custDataLst>
              <p:tags r:id="rId4"/>
            </p:custDataLst>
          </p:nvPr>
        </p:nvSpPr>
        <p:spPr bwMode="auto">
          <a:xfrm>
            <a:off x="2411032"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8672"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2990"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299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2067"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299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299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8648"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8648"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8648"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8648"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3133" y="2739538"/>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3133"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90456"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1623" y="2739538"/>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2758" y="2422944"/>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2758"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4921" y="244140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4921"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603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idx="4294967295"/>
          </p:nvPr>
        </p:nvSpPr>
        <p:spPr>
          <a:xfrm>
            <a:off x="1111250" y="342900"/>
            <a:ext cx="11080750" cy="957263"/>
          </a:xfrm>
          <a:prstGeom prst="rect">
            <a:avLst/>
          </a:prstGeom>
        </p:spPr>
        <p:txBody>
          <a:bodyPr>
            <a:normAutofit fontScale="90000"/>
          </a:bodyPr>
          <a:lstStyle/>
          <a:p>
            <a:r>
              <a:rPr lang="en-NZ" dirty="0"/>
              <a:t>Virtual Machine Availability Sets</a:t>
            </a:r>
            <a:br>
              <a:rPr lang="en-NZ" dirty="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400" i="1" cap="all" dirty="0">
                <a:latin typeface="+mj-lt"/>
              </a:rPr>
              <a:t>Update Domains are honored by host OS updates</a:t>
            </a:r>
          </a:p>
        </p:txBody>
      </p:sp>
    </p:spTree>
    <p:extLst>
      <p:ext uri="{BB962C8B-B14F-4D97-AF65-F5344CB8AC3E}">
        <p14:creationId xmlns:p14="http://schemas.microsoft.com/office/powerpoint/2010/main" val="23033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9440" y="1412875"/>
            <a:ext cx="10436860" cy="4038600"/>
          </a:xfrm>
          <a:prstGeom prst="rect">
            <a:avLst/>
          </a:prstGeom>
        </p:spPr>
        <p:txBody>
          <a:bodyPr/>
          <a:lstStyle/>
          <a:p>
            <a:pPr>
              <a:defRPr/>
            </a:pPr>
            <a:r>
              <a:rPr lang="en-US" sz="3200" dirty="0">
                <a:latin typeface="+mn-lt"/>
              </a:rPr>
              <a:t>VMs in Availability Set Must Be in Same Resource Group</a:t>
            </a:r>
          </a:p>
          <a:p>
            <a:pPr lvl="1">
              <a:defRPr/>
            </a:pPr>
            <a:endParaRPr lang="en-US" sz="1600" dirty="0"/>
          </a:p>
          <a:p>
            <a:pPr>
              <a:defRPr/>
            </a:pPr>
            <a:r>
              <a:rPr lang="en-US" sz="3200" dirty="0">
                <a:latin typeface="+mn-lt"/>
              </a:rPr>
              <a:t>Availability Set: 5 Update Domains, 3 Fault Domains</a:t>
            </a:r>
          </a:p>
          <a:p>
            <a:pPr lvl="1">
              <a:defRPr/>
            </a:pPr>
            <a:r>
              <a:rPr lang="en-US" sz="1800" dirty="0"/>
              <a:t>Update Domain – Host Maintenance </a:t>
            </a:r>
          </a:p>
          <a:p>
            <a:pPr lvl="1">
              <a:defRPr/>
            </a:pPr>
            <a:r>
              <a:rPr lang="en-US" sz="1800" dirty="0"/>
              <a:t>Fault Domain – Isolation from component failure in rack unit</a:t>
            </a:r>
          </a:p>
          <a:p>
            <a:pPr lvl="1">
              <a:defRPr/>
            </a:pPr>
            <a:endParaRPr lang="en-US" sz="1600" dirty="0"/>
          </a:p>
          <a:p>
            <a:pPr>
              <a:defRPr/>
            </a:pPr>
            <a:r>
              <a:rPr lang="en-US" sz="3200" dirty="0">
                <a:latin typeface="+mn-lt"/>
              </a:rPr>
              <a:t>Maximum of 100 VMs in a Availability Set</a:t>
            </a:r>
          </a:p>
          <a:p>
            <a:pPr lvl="1">
              <a:defRPr/>
            </a:pPr>
            <a:endParaRPr lang="en-US" sz="1600" dirty="0"/>
          </a:p>
          <a:p>
            <a:pPr>
              <a:defRPr/>
            </a:pPr>
            <a:r>
              <a:rPr lang="en-US" sz="3200" dirty="0">
                <a:latin typeface="+mn-lt"/>
              </a:rPr>
              <a:t>Avoid Availability Sets with Single VM</a:t>
            </a:r>
          </a:p>
          <a:p>
            <a:pPr lvl="1">
              <a:defRPr/>
            </a:pPr>
            <a:r>
              <a:rPr lang="en-US" sz="1800" dirty="0"/>
              <a:t>This eliminates notification for host maintenance operations</a:t>
            </a:r>
          </a:p>
        </p:txBody>
      </p:sp>
      <p:sp>
        <p:nvSpPr>
          <p:cNvPr id="27650" name="Title 1"/>
          <p:cNvSpPr>
            <a:spLocks noGrp="1"/>
          </p:cNvSpPr>
          <p:nvPr>
            <p:ph type="title" idx="4294967295"/>
          </p:nvPr>
        </p:nvSpPr>
        <p:spPr bwMode="auto">
          <a:xfrm>
            <a:off x="482600" y="161925"/>
            <a:ext cx="11709400" cy="966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dirty="0">
                <a:cs typeface="Segoe UI Semibold" panose="020B0702040204020203" pitchFamily="34" charset="0"/>
              </a:rPr>
              <a:t>Availability Set Guidance</a:t>
            </a:r>
          </a:p>
        </p:txBody>
      </p:sp>
      <p:sp>
        <p:nvSpPr>
          <p:cNvPr id="2" name="Rectangle 1"/>
          <p:cNvSpPr/>
          <p:nvPr/>
        </p:nvSpPr>
        <p:spPr>
          <a:xfrm>
            <a:off x="2202052" y="6417861"/>
            <a:ext cx="8717784" cy="316184"/>
          </a:xfrm>
          <a:prstGeom prst="rect">
            <a:avLst/>
          </a:prstGeom>
        </p:spPr>
        <p:txBody>
          <a:bodyPr wrap="square">
            <a:spAutoFit/>
          </a:bodyPr>
          <a:lstStyle/>
          <a:p>
            <a:r>
              <a:rPr lang="en-US" sz="1467" dirty="0">
                <a:solidFill>
                  <a:schemeClr val="bg1"/>
                </a:solidFill>
                <a:latin typeface="Segoe UI" panose="020B0502040204020203" pitchFamily="34" charset="0"/>
              </a:rPr>
              <a:t>https://azure.microsoft.com/en-us/documentation/articles/azure-subscription-service-limits/</a:t>
            </a:r>
            <a:endParaRPr lang="en-US" sz="1467" dirty="0">
              <a:solidFill>
                <a:schemeClr val="bg1"/>
              </a:solidFill>
            </a:endParaRPr>
          </a:p>
        </p:txBody>
      </p:sp>
    </p:spTree>
    <p:extLst>
      <p:ext uri="{BB962C8B-B14F-4D97-AF65-F5344CB8AC3E}">
        <p14:creationId xmlns:p14="http://schemas.microsoft.com/office/powerpoint/2010/main" val="3041755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Load balancing</a:t>
            </a:r>
          </a:p>
        </p:txBody>
      </p:sp>
      <p:sp>
        <p:nvSpPr>
          <p:cNvPr id="3" name="Content Placeholder 2"/>
          <p:cNvSpPr>
            <a:spLocks noGrp="1"/>
          </p:cNvSpPr>
          <p:nvPr>
            <p:ph sz="quarter" idx="10"/>
          </p:nvPr>
        </p:nvSpPr>
        <p:spPr>
          <a:prstGeom prst="rect">
            <a:avLst/>
          </a:prstGeom>
        </p:spPr>
        <p:txBody>
          <a:bodyPr>
            <a:noAutofit/>
          </a:bodyPr>
          <a:lstStyle/>
          <a:p>
            <a:r>
              <a:rPr lang="en-US" sz="2800" dirty="0"/>
              <a:t>Load balancing</a:t>
            </a:r>
          </a:p>
          <a:p>
            <a:pPr marL="457200" lvl="1" indent="0">
              <a:buNone/>
            </a:pPr>
            <a:r>
              <a:rPr lang="en-US" sz="2000" dirty="0"/>
              <a:t>Multiple VMs share the workload via public facing endpoints</a:t>
            </a:r>
          </a:p>
          <a:p>
            <a:r>
              <a:rPr lang="en-US" sz="2800" dirty="0"/>
              <a:t>Internal Load </a:t>
            </a:r>
            <a:r>
              <a:rPr lang="en-US" altLang="zh-CN" sz="2800" dirty="0"/>
              <a:t>balancing</a:t>
            </a:r>
            <a:endParaRPr lang="en-US" sz="2800" dirty="0"/>
          </a:p>
          <a:p>
            <a:pPr marL="457200" lvl="1" indent="0">
              <a:buNone/>
            </a:pPr>
            <a:r>
              <a:rPr lang="en-US" altLang="zh-CN" sz="2000" dirty="0"/>
              <a:t>Load balancing between VMs that don’t have public facing endpoints</a:t>
            </a:r>
            <a:endParaRPr lang="en-US" sz="20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53</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a:solidFill>
                    <a:prstClr val="white"/>
                  </a:solidFill>
                </a:rPr>
                <a:t>External Load Balancer</a:t>
              </a: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a:solidFill>
                    <a:prstClr val="white"/>
                  </a:solidFill>
                </a:rPr>
                <a:t>Internal</a:t>
              </a:r>
              <a:r>
                <a:rPr lang="es-ES" sz="1200" b="1" dirty="0">
                  <a:solidFill>
                    <a:prstClr val="white"/>
                  </a:solidFill>
                </a:rPr>
                <a:t> Load </a:t>
              </a:r>
              <a:r>
                <a:rPr lang="en-US" sz="1200" b="1" dirty="0">
                  <a:solidFill>
                    <a:prstClr val="white"/>
                  </a:solidFill>
                </a:rPr>
                <a:t>Balancer</a:t>
              </a: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a:solidFill>
                  <a:prstClr val="white"/>
                </a:solidFill>
              </a:rPr>
              <a:t>Back end</a:t>
            </a: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a:solidFill>
                  <a:prstClr val="white"/>
                </a:solidFill>
              </a:rPr>
              <a:t>Front end</a:t>
            </a: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a:solidFill>
                  <a:prstClr val="white"/>
                </a:solidFill>
                <a:ea typeface="Segoe UI" pitchFamily="34" charset="0"/>
                <a:cs typeface="Segoe UI" pitchFamily="34" charset="0"/>
              </a:rPr>
              <a:t>Internet</a:t>
            </a: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a:solidFill>
                  <a:prstClr val="white"/>
                </a:solidFill>
              </a:rPr>
              <a:t>Microsoft Azure</a:t>
            </a: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a:solidFill>
                  <a:schemeClr val="bg1"/>
                </a:solidFill>
              </a:rPr>
              <a:t>Public VIP</a:t>
            </a:r>
          </a:p>
        </p:txBody>
      </p:sp>
    </p:spTree>
    <p:extLst>
      <p:ext uri="{BB962C8B-B14F-4D97-AF65-F5344CB8AC3E}">
        <p14:creationId xmlns:p14="http://schemas.microsoft.com/office/powerpoint/2010/main" val="2915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Traffic Manager</a:t>
            </a:r>
          </a:p>
        </p:txBody>
      </p:sp>
      <p:sp>
        <p:nvSpPr>
          <p:cNvPr id="3" name="Content Placeholder 2"/>
          <p:cNvSpPr>
            <a:spLocks noGrp="1"/>
          </p:cNvSpPr>
          <p:nvPr>
            <p:ph sz="quarter" idx="10"/>
          </p:nvPr>
        </p:nvSpPr>
        <p:spPr>
          <a:prstGeom prst="rect">
            <a:avLst/>
          </a:prstGeom>
        </p:spPr>
        <p:txBody>
          <a:bodyPr>
            <a:noAutofit/>
          </a:bodyPr>
          <a:lstStyle/>
          <a:p>
            <a:r>
              <a:rPr lang="en-US" sz="2800" dirty="0"/>
              <a:t>Load balancing</a:t>
            </a:r>
          </a:p>
          <a:p>
            <a:r>
              <a:rPr lang="en-US" sz="2800" dirty="0"/>
              <a:t>Failover</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a:solidFill>
                    <a:schemeClr val="bg1"/>
                  </a:solidFill>
                  <a:ea typeface="Segoe UI" pitchFamily="34" charset="0"/>
                  <a:cs typeface="Segoe UI" pitchFamily="34" charset="0"/>
                </a:rPr>
                <a:t>North Europe</a:t>
              </a: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a:solidFill>
                    <a:schemeClr val="bg1"/>
                  </a:solidFill>
                  <a:ea typeface="Segoe UI" pitchFamily="34" charset="0"/>
                  <a:cs typeface="Segoe UI" pitchFamily="34" charset="0"/>
                </a:rPr>
                <a:t>US West</a:t>
              </a: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a:solidFill>
                  <a:schemeClr val="bg1"/>
                </a:solidFill>
              </a:rPr>
              <a:t>North America</a:t>
            </a: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a:solidFill>
                  <a:schemeClr val="bg1"/>
                </a:solidFill>
              </a:rPr>
              <a:t>Europe</a:t>
            </a:r>
          </a:p>
        </p:txBody>
      </p:sp>
    </p:spTree>
    <p:extLst>
      <p:ext uri="{BB962C8B-B14F-4D97-AF65-F5344CB8AC3E}">
        <p14:creationId xmlns:p14="http://schemas.microsoft.com/office/powerpoint/2010/main" val="408515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a:t>
            </a:r>
          </a:p>
        </p:txBody>
      </p:sp>
      <p:grpSp>
        <p:nvGrpSpPr>
          <p:cNvPr id="6" name="Group 5"/>
          <p:cNvGrpSpPr/>
          <p:nvPr/>
        </p:nvGrpSpPr>
        <p:grpSpPr>
          <a:xfrm>
            <a:off x="3356375" y="1542617"/>
            <a:ext cx="5279495" cy="3977771"/>
            <a:chOff x="3347477" y="1573053"/>
            <a:chExt cx="5385360" cy="4057534"/>
          </a:xfrm>
        </p:grpSpPr>
        <p:sp>
          <p:nvSpPr>
            <p:cNvPr id="7" name="Freeform 6"/>
            <p:cNvSpPr>
              <a:spLocks/>
            </p:cNvSpPr>
            <p:nvPr/>
          </p:nvSpPr>
          <p:spPr bwMode="auto">
            <a:xfrm>
              <a:off x="7603933" y="4567448"/>
              <a:ext cx="1128904" cy="95513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6819049" y="4444655"/>
              <a:ext cx="831835" cy="1080257"/>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3800679" y="4748921"/>
              <a:ext cx="670494" cy="795475"/>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cxnSp>
          <p:nvCxnSpPr>
            <p:cNvPr id="10" name="Straight Arrow Connector 9"/>
            <p:cNvCxnSpPr/>
            <p:nvPr/>
          </p:nvCxnSpPr>
          <p:spPr>
            <a:xfrm>
              <a:off x="4815620" y="3095278"/>
              <a:ext cx="0" cy="641471"/>
            </a:xfrm>
            <a:prstGeom prst="straightConnector1">
              <a:avLst/>
            </a:prstGeom>
            <a:noFill/>
            <a:ln w="57150" cap="flat" cmpd="sng" algn="ctr">
              <a:solidFill>
                <a:srgbClr val="68217A"/>
              </a:solidFill>
              <a:prstDash val="sysDot"/>
              <a:headEnd type="none"/>
              <a:tailEnd type="triangle"/>
            </a:ln>
            <a:effectLst/>
          </p:spPr>
        </p:cxnSp>
        <p:cxnSp>
          <p:nvCxnSpPr>
            <p:cNvPr id="11" name="Straight Arrow Connector 10"/>
            <p:cNvCxnSpPr/>
            <p:nvPr/>
          </p:nvCxnSpPr>
          <p:spPr>
            <a:xfrm>
              <a:off x="7064118" y="2930416"/>
              <a:ext cx="0" cy="837784"/>
            </a:xfrm>
            <a:prstGeom prst="straightConnector1">
              <a:avLst/>
            </a:prstGeom>
            <a:noFill/>
            <a:ln w="57150" cap="flat" cmpd="sng" algn="ctr">
              <a:solidFill>
                <a:srgbClr val="68217A"/>
              </a:solidFill>
              <a:prstDash val="sysDot"/>
              <a:headEnd type="none"/>
              <a:tailEnd type="triangle"/>
            </a:ln>
            <a:effectLst/>
          </p:spPr>
        </p:cxnSp>
        <p:grpSp>
          <p:nvGrpSpPr>
            <p:cNvPr id="12" name="Group 11"/>
            <p:cNvGrpSpPr/>
            <p:nvPr/>
          </p:nvGrpSpPr>
          <p:grpSpPr>
            <a:xfrm>
              <a:off x="4198083" y="1573053"/>
              <a:ext cx="3956256" cy="1550577"/>
              <a:chOff x="616226" y="1630760"/>
              <a:chExt cx="4596553" cy="1801531"/>
            </a:xfrm>
          </p:grpSpPr>
          <p:sp>
            <p:nvSpPr>
              <p:cNvPr id="59"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0"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1"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2" name="TextBox 61"/>
              <p:cNvSpPr txBox="1"/>
              <p:nvPr/>
            </p:nvSpPr>
            <p:spPr>
              <a:xfrm>
                <a:off x="1348933" y="2418609"/>
                <a:ext cx="2691307" cy="778404"/>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400" kern="0" dirty="0">
                    <a:solidFill>
                      <a:srgbClr val="FFFFFF"/>
                    </a:solidFill>
                  </a:rPr>
                  <a:t>Microsoft Azure </a:t>
                </a:r>
                <a:br>
                  <a:rPr lang="en-US" sz="1400" kern="0" dirty="0">
                    <a:solidFill>
                      <a:srgbClr val="FFFFFF"/>
                    </a:solidFill>
                  </a:rPr>
                </a:br>
                <a:r>
                  <a:rPr lang="en-US" sz="1200" kern="0" dirty="0">
                    <a:solidFill>
                      <a:srgbClr val="FFFFFF"/>
                    </a:solidFill>
                  </a:rPr>
                  <a:t>Hyper-V Recovery Manager</a:t>
                </a:r>
                <a:endParaRPr lang="en-US" sz="1400" kern="0" dirty="0">
                  <a:solidFill>
                    <a:srgbClr val="FFFFFF"/>
                  </a:solidFill>
                </a:endParaRPr>
              </a:p>
            </p:txBody>
          </p:sp>
        </p:grpSp>
        <p:sp>
          <p:nvSpPr>
            <p:cNvPr id="13" name="Left-Right Arrow 12"/>
            <p:cNvSpPr/>
            <p:nvPr/>
          </p:nvSpPr>
          <p:spPr bwMode="auto">
            <a:xfrm>
              <a:off x="5221295" y="4717614"/>
              <a:ext cx="1407263" cy="181417"/>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888336" y="3235920"/>
              <a:ext cx="2156693" cy="148340"/>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15" name="Rectangle 14"/>
            <p:cNvSpPr/>
            <p:nvPr/>
          </p:nvSpPr>
          <p:spPr>
            <a:xfrm>
              <a:off x="5121475" y="4358910"/>
              <a:ext cx="1597285" cy="296681"/>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16" name="Group 15"/>
            <p:cNvGrpSpPr/>
            <p:nvPr/>
          </p:nvGrpSpPr>
          <p:grpSpPr>
            <a:xfrm>
              <a:off x="4381455" y="3770095"/>
              <a:ext cx="1525356" cy="1852253"/>
              <a:chOff x="1047576" y="3696507"/>
              <a:chExt cx="1495583" cy="1816099"/>
            </a:xfrm>
          </p:grpSpPr>
          <p:sp>
            <p:nvSpPr>
              <p:cNvPr id="45" name="TextBox 44"/>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46" name="Group 45"/>
              <p:cNvGrpSpPr/>
              <p:nvPr/>
            </p:nvGrpSpPr>
            <p:grpSpPr>
              <a:xfrm>
                <a:off x="1055947" y="4121329"/>
                <a:ext cx="815599" cy="1297016"/>
                <a:chOff x="13103226" y="2775830"/>
                <a:chExt cx="1039812" cy="1616572"/>
              </a:xfrm>
            </p:grpSpPr>
            <p:sp>
              <p:nvSpPr>
                <p:cNvPr id="50"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6"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7"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8"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7" name="TextBox 46"/>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48" name="Rectangle 47"/>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17" name="Group 16"/>
            <p:cNvGrpSpPr/>
            <p:nvPr/>
          </p:nvGrpSpPr>
          <p:grpSpPr>
            <a:xfrm>
              <a:off x="6011943" y="3767218"/>
              <a:ext cx="1483583" cy="1863369"/>
              <a:chOff x="2646239" y="3693687"/>
              <a:chExt cx="1454625" cy="1826998"/>
            </a:xfrm>
          </p:grpSpPr>
          <p:sp>
            <p:nvSpPr>
              <p:cNvPr id="30" name="TextBox 29"/>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31" name="Group 30"/>
              <p:cNvGrpSpPr/>
              <p:nvPr/>
            </p:nvGrpSpPr>
            <p:grpSpPr>
              <a:xfrm>
                <a:off x="3251903" y="4125870"/>
                <a:ext cx="815599" cy="1291203"/>
                <a:chOff x="13103226" y="2775830"/>
                <a:chExt cx="1039812" cy="1616572"/>
              </a:xfrm>
            </p:grpSpPr>
            <p:sp>
              <p:nvSpPr>
                <p:cNvPr id="36"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1"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2"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3"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4"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32" name="TextBox 31"/>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33" name="Group 32"/>
              <p:cNvGrpSpPr/>
              <p:nvPr/>
            </p:nvGrpSpPr>
            <p:grpSpPr>
              <a:xfrm>
                <a:off x="3250818" y="3693687"/>
                <a:ext cx="850046" cy="430383"/>
                <a:chOff x="3510283" y="4155823"/>
                <a:chExt cx="984977" cy="498699"/>
              </a:xfrm>
            </p:grpSpPr>
            <p:sp>
              <p:nvSpPr>
                <p:cNvPr id="34" name="Rectangle 33"/>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18" name="Group 17"/>
            <p:cNvGrpSpPr/>
            <p:nvPr/>
          </p:nvGrpSpPr>
          <p:grpSpPr>
            <a:xfrm>
              <a:off x="3561254" y="5140022"/>
              <a:ext cx="196756" cy="377743"/>
              <a:chOff x="7791149" y="4987730"/>
              <a:chExt cx="192916" cy="370370"/>
            </a:xfrm>
          </p:grpSpPr>
          <p:sp>
            <p:nvSpPr>
              <p:cNvPr id="2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19" name="Group 18"/>
            <p:cNvGrpSpPr/>
            <p:nvPr/>
          </p:nvGrpSpPr>
          <p:grpSpPr>
            <a:xfrm>
              <a:off x="3347477" y="5141660"/>
              <a:ext cx="196756" cy="377743"/>
              <a:chOff x="7791149" y="4987730"/>
              <a:chExt cx="192916" cy="370370"/>
            </a:xfrm>
          </p:grpSpPr>
          <p:sp>
            <p:nvSpPr>
              <p:cNvPr id="24"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5"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6"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20" name="Group 19"/>
            <p:cNvGrpSpPr/>
            <p:nvPr/>
          </p:nvGrpSpPr>
          <p:grpSpPr>
            <a:xfrm>
              <a:off x="7944506" y="5131945"/>
              <a:ext cx="196756" cy="377743"/>
              <a:chOff x="7791149" y="4987730"/>
              <a:chExt cx="192916" cy="370370"/>
            </a:xfrm>
          </p:grpSpPr>
          <p:sp>
            <p:nvSpPr>
              <p:cNvPr id="2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sp>
        <p:nvSpPr>
          <p:cNvPr id="63" name="Rectangle 62"/>
          <p:cNvSpPr/>
          <p:nvPr/>
        </p:nvSpPr>
        <p:spPr bwMode="auto">
          <a:xfrm>
            <a:off x="-18383" y="541346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5694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82512E-7 4.26691E-7 L -0.2553 4.26691E-7 " pathEditMode="relative" rAng="0" ptsTypes="AA">
                                      <p:cBhvr>
                                        <p:cTn id="6" dur="1000" fill="hold"/>
                                        <p:tgtEl>
                                          <p:spTgt spid="6"/>
                                        </p:tgtEl>
                                        <p:attrNameLst>
                                          <p:attrName>ppt_x</p:attrName>
                                          <p:attrName>ppt_y</p:attrName>
                                        </p:attrNameLst>
                                      </p:cBhvr>
                                      <p:rCtr x="-127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 or to Azure</a:t>
            </a:r>
          </a:p>
        </p:txBody>
      </p:sp>
      <p:sp>
        <p:nvSpPr>
          <p:cNvPr id="6" name="Freeform 5"/>
          <p:cNvSpPr>
            <a:spLocks/>
          </p:cNvSpPr>
          <p:nvPr/>
        </p:nvSpPr>
        <p:spPr bwMode="auto">
          <a:xfrm>
            <a:off x="7685266" y="4294781"/>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 name="Freeform 6"/>
          <p:cNvSpPr>
            <a:spLocks/>
          </p:cNvSpPr>
          <p:nvPr/>
        </p:nvSpPr>
        <p:spPr bwMode="auto">
          <a:xfrm>
            <a:off x="4425210" y="4295268"/>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9460698" y="4476081"/>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8987187"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0" name="Rectangle 5"/>
          <p:cNvSpPr>
            <a:spLocks noChangeArrowheads="1"/>
          </p:cNvSpPr>
          <p:nvPr/>
        </p:nvSpPr>
        <p:spPr bwMode="auto">
          <a:xfrm>
            <a:off x="3655755"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1" name="Rectangle 5"/>
          <p:cNvSpPr>
            <a:spLocks noChangeArrowheads="1"/>
          </p:cNvSpPr>
          <p:nvPr/>
        </p:nvSpPr>
        <p:spPr bwMode="auto">
          <a:xfrm>
            <a:off x="696720" y="4473174"/>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2" name="Rectangle 11"/>
          <p:cNvSpPr/>
          <p:nvPr/>
        </p:nvSpPr>
        <p:spPr bwMode="auto">
          <a:xfrm>
            <a:off x="-18383" y="523058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738513" y="3199069"/>
            <a:ext cx="403037" cy="220364"/>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99" tIns="143281" rIns="179099" bIns="143281" numCol="1" spcCol="0" rtlCol="0" fromWordArt="0" anchor="t" anchorCtr="0" forceAA="0" compatLnSpc="1">
            <a:prstTxWarp prst="textNoShape">
              <a:avLst/>
            </a:prstTxWarp>
            <a:noAutofit/>
          </a:bodyPr>
          <a:lstStyle/>
          <a:p>
            <a:pPr algn="ctr" defTabSz="913065"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7605632" y="3184282"/>
            <a:ext cx="1496998" cy="304699"/>
          </a:xfrm>
          <a:prstGeom prst="rect">
            <a:avLst/>
          </a:prstGeom>
          <a:noFill/>
        </p:spPr>
        <p:txBody>
          <a:bodyPr wrap="square" lIns="179099" tIns="0" rIns="179099" bIns="0" rtlCol="0">
            <a:spAutoFit/>
          </a:bodyPr>
          <a:lstStyle/>
          <a:p>
            <a:pPr defTabSz="913362">
              <a:lnSpc>
                <a:spcPct val="90000"/>
              </a:lnSpc>
              <a:spcAft>
                <a:spcPts val="588"/>
              </a:spcAft>
              <a:defRPr/>
            </a:pPr>
            <a:r>
              <a:rPr lang="en-US" sz="1100" kern="0" dirty="0">
                <a:solidFill>
                  <a:srgbClr val="00B0F0"/>
                </a:solidFill>
              </a:rPr>
              <a:t>Communication and Replication</a:t>
            </a:r>
          </a:p>
        </p:txBody>
      </p:sp>
      <p:cxnSp>
        <p:nvCxnSpPr>
          <p:cNvPr id="15" name="Straight Arrow Connector 14"/>
          <p:cNvCxnSpPr>
            <a:endCxn id="29" idx="0"/>
          </p:cNvCxnSpPr>
          <p:nvPr/>
        </p:nvCxnSpPr>
        <p:spPr>
          <a:xfrm flipH="1">
            <a:off x="1681929" y="3034919"/>
            <a:ext cx="9780" cy="478671"/>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a:endCxn id="45" idx="0"/>
          </p:cNvCxnSpPr>
          <p:nvPr/>
        </p:nvCxnSpPr>
        <p:spPr>
          <a:xfrm flipH="1">
            <a:off x="3877292" y="2873297"/>
            <a:ext cx="18714" cy="637473"/>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312" y="1542617"/>
            <a:ext cx="3878484" cy="1520096"/>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1" name="TextBox 20"/>
            <p:cNvSpPr txBox="1"/>
            <p:nvPr/>
          </p:nvSpPr>
          <p:spPr>
            <a:xfrm>
              <a:off x="1612197"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9410" y="4442483"/>
            <a:ext cx="1379599" cy="177851"/>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1762996" y="3172796"/>
            <a:ext cx="2114297" cy="145424"/>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24" name="Rectangle 23"/>
          <p:cNvSpPr/>
          <p:nvPr/>
        </p:nvSpPr>
        <p:spPr>
          <a:xfrm>
            <a:off x="1991552" y="4090830"/>
            <a:ext cx="1565886" cy="290849"/>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25" name="Group 24"/>
          <p:cNvGrpSpPr/>
          <p:nvPr/>
        </p:nvGrpSpPr>
        <p:grpSpPr>
          <a:xfrm>
            <a:off x="1266079" y="3513590"/>
            <a:ext cx="1495371" cy="1815842"/>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4515" y="3510770"/>
            <a:ext cx="1454419" cy="182673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6420" y="1552396"/>
            <a:ext cx="3878484" cy="1520096"/>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0" name="TextBox 59"/>
            <p:cNvSpPr txBox="1"/>
            <p:nvPr/>
          </p:nvSpPr>
          <p:spPr>
            <a:xfrm>
              <a:off x="1623484"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7656" y="3511507"/>
            <a:ext cx="1479796" cy="1838648"/>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84" rIns="0" bIns="146284" rtlCol="0">
              <a:spAutoFit/>
            </a:bodyPr>
            <a:lstStyle/>
            <a:p>
              <a:pPr algn="r" defTabSz="914225">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8860" y="4866111"/>
            <a:ext cx="192888" cy="370317"/>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0" name="Group 79"/>
          <p:cNvGrpSpPr/>
          <p:nvPr/>
        </p:nvGrpSpPr>
        <p:grpSpPr>
          <a:xfrm>
            <a:off x="462002" y="4856587"/>
            <a:ext cx="192888" cy="370317"/>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4" name="Group 83"/>
          <p:cNvGrpSpPr/>
          <p:nvPr/>
        </p:nvGrpSpPr>
        <p:grpSpPr>
          <a:xfrm>
            <a:off x="252427" y="4858193"/>
            <a:ext cx="192888" cy="370317"/>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8" name="Group 87"/>
          <p:cNvGrpSpPr/>
          <p:nvPr/>
        </p:nvGrpSpPr>
        <p:grpSpPr>
          <a:xfrm>
            <a:off x="4759088" y="4848669"/>
            <a:ext cx="192888" cy="370317"/>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92" name="Group 91"/>
          <p:cNvGrpSpPr/>
          <p:nvPr/>
        </p:nvGrpSpPr>
        <p:grpSpPr>
          <a:xfrm>
            <a:off x="7587914" y="4856587"/>
            <a:ext cx="192888" cy="370317"/>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sp>
        <p:nvSpPr>
          <p:cNvPr id="96" name="Rectangle 95"/>
          <p:cNvSpPr/>
          <p:nvPr/>
        </p:nvSpPr>
        <p:spPr bwMode="auto">
          <a:xfrm>
            <a:off x="3156582" y="5232169"/>
            <a:ext cx="5534848" cy="1136687"/>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a:xfrm>
            <a:off x="3179025" y="5168504"/>
            <a:ext cx="4103036" cy="1590949"/>
          </a:xfrm>
          <a:prstGeom prst="rect">
            <a:avLst/>
          </a:prstGeom>
          <a:noFill/>
          <a:ln w="10795" cap="flat" cmpd="sng" algn="ctr">
            <a:noFill/>
            <a:prstDash val="solid"/>
            <a:headEnd type="none" w="med" len="med"/>
            <a:tailEnd type="none" w="med" len="med"/>
          </a:ln>
          <a:effectLst/>
        </p:spPr>
        <p:txBody>
          <a:bodyPr vert="horz" wrap="square" lIns="182625" tIns="146098" rIns="0" bIns="182625" numCol="1" rtlCol="0" anchor="t" anchorCtr="0" compatLnSpc="1">
            <a:prstTxWarp prst="textNoShape">
              <a:avLst/>
            </a:prstTxWarp>
          </a:bodyPr>
          <a:lstStyle/>
          <a:p>
            <a:pPr defTabSz="931051" fontAlgn="base">
              <a:lnSpc>
                <a:spcPct val="90000"/>
              </a:lnSpc>
              <a:spcAft>
                <a:spcPts val="600"/>
              </a:spcAft>
              <a:defRPr/>
            </a:pPr>
            <a:r>
              <a:rPr lang="en-US" kern="0" dirty="0">
                <a:solidFill>
                  <a:srgbClr val="FFFFFF"/>
                </a:solidFill>
                <a:latin typeface="Segoe UI Light"/>
              </a:rPr>
              <a:t>Key features include:</a:t>
            </a:r>
          </a:p>
          <a:p>
            <a:pPr defTabSz="931051" fontAlgn="base">
              <a:lnSpc>
                <a:spcPct val="90000"/>
              </a:lnSpc>
              <a:spcAft>
                <a:spcPts val="600"/>
              </a:spcAft>
              <a:defRPr/>
            </a:pPr>
            <a:r>
              <a:rPr lang="en-US" sz="1100" kern="0" dirty="0">
                <a:solidFill>
                  <a:srgbClr val="FFFFFF"/>
                </a:solidFill>
                <a:cs typeface="Segoe UI" panose="020B0502040204020203" pitchFamily="34" charset="0"/>
              </a:rPr>
              <a:t>Automated VM protection and replication</a:t>
            </a:r>
          </a:p>
          <a:p>
            <a:pPr defTabSz="931051" fontAlgn="base">
              <a:lnSpc>
                <a:spcPct val="90000"/>
              </a:lnSpc>
              <a:spcAft>
                <a:spcPts val="600"/>
              </a:spcAft>
              <a:defRPr/>
            </a:pPr>
            <a:r>
              <a:rPr lang="en-US" sz="1100" kern="0" dirty="0">
                <a:solidFill>
                  <a:srgbClr val="FFFFFF"/>
                </a:solidFill>
                <a:cs typeface="Segoe UI" panose="020B0502040204020203" pitchFamily="34" charset="0"/>
              </a:rPr>
              <a:t>Remote health monitoring</a:t>
            </a:r>
          </a:p>
          <a:p>
            <a:pPr defTabSz="931051" fontAlgn="base">
              <a:lnSpc>
                <a:spcPct val="90000"/>
              </a:lnSpc>
              <a:spcAft>
                <a:spcPts val="600"/>
              </a:spcAft>
              <a:defRPr/>
            </a:pPr>
            <a:r>
              <a:rPr lang="en-US" sz="1100" kern="0" dirty="0">
                <a:solidFill>
                  <a:srgbClr val="FFFFFF"/>
                </a:solidFill>
                <a:cs typeface="Segoe UI" panose="020B0502040204020203" pitchFamily="34" charset="0"/>
              </a:rPr>
              <a:t>Customizable recovery plans</a:t>
            </a:r>
          </a:p>
        </p:txBody>
      </p:sp>
      <p:sp>
        <p:nvSpPr>
          <p:cNvPr id="98" name="Rectangle 97"/>
          <p:cNvSpPr/>
          <p:nvPr/>
        </p:nvSpPr>
        <p:spPr>
          <a:xfrm>
            <a:off x="6124532" y="5589416"/>
            <a:ext cx="2471199" cy="480063"/>
          </a:xfrm>
          <a:prstGeom prst="rect">
            <a:avLst/>
          </a:prstGeom>
        </p:spPr>
        <p:txBody>
          <a:bodyPr wrap="square">
            <a:spAutoFit/>
          </a:bodyPr>
          <a:lstStyle/>
          <a:p>
            <a:pPr defTabSz="931051" fontAlgn="base">
              <a:lnSpc>
                <a:spcPct val="90000"/>
              </a:lnSpc>
              <a:spcAft>
                <a:spcPts val="600"/>
              </a:spcAft>
            </a:pPr>
            <a:r>
              <a:rPr lang="en-US" sz="1100" dirty="0">
                <a:solidFill>
                  <a:srgbClr val="FFFFFF"/>
                </a:solidFill>
                <a:cs typeface="Segoe UI" panose="020B0502040204020203" pitchFamily="34" charset="0"/>
              </a:rPr>
              <a:t>No-impact recovery plan testing</a:t>
            </a:r>
          </a:p>
          <a:p>
            <a:pPr defTabSz="931051" fontAlgn="base">
              <a:lnSpc>
                <a:spcPct val="90000"/>
              </a:lnSpc>
              <a:spcAft>
                <a:spcPts val="600"/>
              </a:spcAft>
            </a:pPr>
            <a:r>
              <a:rPr lang="en-US" sz="11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10464406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Freeform 12"/>
          <p:cNvSpPr>
            <a:spLocks/>
          </p:cNvSpPr>
          <p:nvPr/>
        </p:nvSpPr>
        <p:spPr bwMode="auto">
          <a:xfrm>
            <a:off x="5560275" y="1042437"/>
            <a:ext cx="3907110" cy="2497724"/>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7" name="Freeform 12"/>
          <p:cNvSpPr>
            <a:spLocks/>
          </p:cNvSpPr>
          <p:nvPr/>
        </p:nvSpPr>
        <p:spPr bwMode="auto">
          <a:xfrm>
            <a:off x="7895971" y="2193451"/>
            <a:ext cx="2098230" cy="1341349"/>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68217A"/>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8" name="TextBox 297"/>
          <p:cNvSpPr txBox="1"/>
          <p:nvPr/>
        </p:nvSpPr>
        <p:spPr>
          <a:xfrm>
            <a:off x="6223047" y="1633802"/>
            <a:ext cx="2195363" cy="544765"/>
          </a:xfrm>
          <a:prstGeom prst="rect">
            <a:avLst/>
          </a:prstGeom>
          <a:noFill/>
        </p:spPr>
        <p:txBody>
          <a:bodyPr wrap="square" lIns="182880" tIns="146304" rIns="182880" bIns="146304" rtlCol="0">
            <a:spAutoFit/>
          </a:bodyPr>
          <a:lstStyle/>
          <a:p>
            <a:pPr algn="ctr">
              <a:lnSpc>
                <a:spcPct val="90000"/>
              </a:lnSpc>
            </a:pPr>
            <a:r>
              <a:rPr lang="en-US" spc="-70" dirty="0">
                <a:solidFill>
                  <a:schemeClr val="bg1"/>
                </a:solidFill>
              </a:rPr>
              <a:t>Microsoft Azure</a:t>
            </a:r>
          </a:p>
        </p:txBody>
      </p:sp>
      <p:sp>
        <p:nvSpPr>
          <p:cNvPr id="299" name="Flowchart: Process 298"/>
          <p:cNvSpPr/>
          <p:nvPr/>
        </p:nvSpPr>
        <p:spPr bwMode="auto">
          <a:xfrm>
            <a:off x="5590557"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a:solidFill>
                  <a:schemeClr val="bg1"/>
                </a:solidFill>
                <a:latin typeface="Segoe UI Semibold" panose="020B0702040204020203" pitchFamily="34" charset="0"/>
                <a:ea typeface="Segoe UI" pitchFamily="34" charset="0"/>
                <a:cs typeface="Segoe UI Semibold" panose="020B0702040204020203" pitchFamily="34" charset="0"/>
              </a:rPr>
              <a:t>IaaS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0" name="Flowchart: Process 299"/>
          <p:cNvSpPr/>
          <p:nvPr/>
        </p:nvSpPr>
        <p:spPr bwMode="auto">
          <a:xfrm>
            <a:off x="8376646"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Segoe UI Semibold" panose="020B0702040204020203" pitchFamily="34" charset="0"/>
                <a:ea typeface="Segoe UI" pitchFamily="34" charset="0"/>
                <a:cs typeface="Segoe UI Semibold" panose="020B0702040204020203" pitchFamily="34" charset="0"/>
              </a:rPr>
              <a:t>SaaS</a:t>
            </a:r>
          </a:p>
        </p:txBody>
      </p:sp>
      <p:sp>
        <p:nvSpPr>
          <p:cNvPr id="301" name="Flowchart: Process 300"/>
          <p:cNvSpPr/>
          <p:nvPr/>
        </p:nvSpPr>
        <p:spPr bwMode="auto">
          <a:xfrm>
            <a:off x="6864172"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a:solidFill>
                  <a:schemeClr val="bg1"/>
                </a:solidFill>
                <a:latin typeface="Segoe UI Semibold" panose="020B0702040204020203" pitchFamily="34" charset="0"/>
                <a:ea typeface="Segoe UI" pitchFamily="34" charset="0"/>
                <a:cs typeface="Segoe UI Semibold" panose="020B0702040204020203" pitchFamily="34" charset="0"/>
              </a:rPr>
              <a:t>PaaS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302" name="Straight Connector 301"/>
          <p:cNvCxnSpPr/>
          <p:nvPr/>
        </p:nvCxnSpPr>
        <p:spPr>
          <a:xfrm flipH="1">
            <a:off x="6811910" y="2354690"/>
            <a:ext cx="1844" cy="1026237"/>
          </a:xfrm>
          <a:prstGeom prst="line">
            <a:avLst/>
          </a:prstGeom>
          <a:ln w="38100">
            <a:solidFill>
              <a:srgbClr val="FFFFFF">
                <a:alpha val="25098"/>
              </a:srgb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03" name="Group 302"/>
          <p:cNvGrpSpPr/>
          <p:nvPr/>
        </p:nvGrpSpPr>
        <p:grpSpPr>
          <a:xfrm>
            <a:off x="6097160" y="3310613"/>
            <a:ext cx="338604" cy="650132"/>
            <a:chOff x="9071737" y="5772887"/>
            <a:chExt cx="377892" cy="725566"/>
          </a:xfrm>
        </p:grpSpPr>
        <p:sp>
          <p:nvSpPr>
            <p:cNvPr id="304" name="Oval 30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Rectangle 30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Rectangle 30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8" name="Group 307"/>
          <p:cNvGrpSpPr/>
          <p:nvPr/>
        </p:nvGrpSpPr>
        <p:grpSpPr>
          <a:xfrm>
            <a:off x="7274768" y="3287941"/>
            <a:ext cx="338604" cy="650132"/>
            <a:chOff x="9071737" y="5772887"/>
            <a:chExt cx="377892" cy="725566"/>
          </a:xfrm>
        </p:grpSpPr>
        <p:sp>
          <p:nvSpPr>
            <p:cNvPr id="309" name="Oval 308"/>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Rectangle 310"/>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3" name="Group 312"/>
          <p:cNvGrpSpPr/>
          <p:nvPr/>
        </p:nvGrpSpPr>
        <p:grpSpPr>
          <a:xfrm>
            <a:off x="8767751" y="3304370"/>
            <a:ext cx="338604" cy="650132"/>
            <a:chOff x="9071737" y="5772887"/>
            <a:chExt cx="377892" cy="725566"/>
          </a:xfrm>
        </p:grpSpPr>
        <p:sp>
          <p:nvSpPr>
            <p:cNvPr id="314" name="Oval 31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5" name="Oval 31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6" name="Rectangle 31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7" name="Rectangle 31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7" name="Group 376"/>
          <p:cNvGrpSpPr/>
          <p:nvPr/>
        </p:nvGrpSpPr>
        <p:grpSpPr>
          <a:xfrm>
            <a:off x="2292657" y="4632630"/>
            <a:ext cx="6549920" cy="1758532"/>
            <a:chOff x="2292657" y="4785030"/>
            <a:chExt cx="6549920" cy="1758532"/>
          </a:xfrm>
        </p:grpSpPr>
        <p:sp>
          <p:nvSpPr>
            <p:cNvPr id="378" name="Rectangle 377"/>
            <p:cNvSpPr>
              <a:spLocks noChangeArrowheads="1"/>
            </p:cNvSpPr>
            <p:nvPr/>
          </p:nvSpPr>
          <p:spPr bwMode="auto">
            <a:xfrm>
              <a:off x="5668668" y="5394212"/>
              <a:ext cx="687388" cy="100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17"/>
            <p:cNvSpPr>
              <a:spLocks/>
            </p:cNvSpPr>
            <p:nvPr/>
          </p:nvSpPr>
          <p:spPr bwMode="auto">
            <a:xfrm>
              <a:off x="5311826" y="5812528"/>
              <a:ext cx="3530751" cy="729142"/>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0" name="Rectangle 9"/>
            <p:cNvSpPr>
              <a:spLocks noChangeArrowheads="1"/>
            </p:cNvSpPr>
            <p:nvPr/>
          </p:nvSpPr>
          <p:spPr bwMode="auto">
            <a:xfrm>
              <a:off x="4569903" y="5031137"/>
              <a:ext cx="649288" cy="14747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1"/>
            <p:cNvSpPr>
              <a:spLocks noChangeArrowheads="1"/>
            </p:cNvSpPr>
            <p:nvPr/>
          </p:nvSpPr>
          <p:spPr bwMode="auto">
            <a:xfrm>
              <a:off x="4374641" y="5461349"/>
              <a:ext cx="258763" cy="1044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2" name="Group 381"/>
            <p:cNvGrpSpPr/>
            <p:nvPr/>
          </p:nvGrpSpPr>
          <p:grpSpPr>
            <a:xfrm>
              <a:off x="4801678" y="4785030"/>
              <a:ext cx="1082461" cy="1758532"/>
              <a:chOff x="10761663" y="4627563"/>
              <a:chExt cx="1382713" cy="2246312"/>
            </a:xfrm>
          </p:grpSpPr>
          <p:sp>
            <p:nvSpPr>
              <p:cNvPr id="391" name="Rectangle 23"/>
              <p:cNvSpPr>
                <a:spLocks noChangeArrowheads="1"/>
              </p:cNvSpPr>
              <p:nvPr/>
            </p:nvSpPr>
            <p:spPr bwMode="auto">
              <a:xfrm>
                <a:off x="10826751" y="4652963"/>
                <a:ext cx="1254125" cy="2220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24"/>
              <p:cNvSpPr>
                <a:spLocks noChangeArrowheads="1"/>
              </p:cNvSpPr>
              <p:nvPr/>
            </p:nvSpPr>
            <p:spPr bwMode="auto">
              <a:xfrm>
                <a:off x="11517313" y="6556375"/>
                <a:ext cx="161925"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27"/>
              <p:cNvSpPr>
                <a:spLocks noChangeArrowheads="1"/>
              </p:cNvSpPr>
              <p:nvPr/>
            </p:nvSpPr>
            <p:spPr bwMode="auto">
              <a:xfrm>
                <a:off x="11231563" y="6556375"/>
                <a:ext cx="165100"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Rectangle 28"/>
              <p:cNvSpPr>
                <a:spLocks noChangeArrowheads="1"/>
              </p:cNvSpPr>
              <p:nvPr/>
            </p:nvSpPr>
            <p:spPr bwMode="auto">
              <a:xfrm>
                <a:off x="10950576" y="544512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29"/>
              <p:cNvSpPr>
                <a:spLocks noChangeArrowheads="1"/>
              </p:cNvSpPr>
              <p:nvPr/>
            </p:nvSpPr>
            <p:spPr bwMode="auto">
              <a:xfrm>
                <a:off x="10950576" y="572770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30"/>
              <p:cNvSpPr>
                <a:spLocks noChangeArrowheads="1"/>
              </p:cNvSpPr>
              <p:nvPr/>
            </p:nvSpPr>
            <p:spPr bwMode="auto">
              <a:xfrm>
                <a:off x="10950576" y="60102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Rectangle 31"/>
              <p:cNvSpPr>
                <a:spLocks noChangeArrowheads="1"/>
              </p:cNvSpPr>
              <p:nvPr/>
            </p:nvSpPr>
            <p:spPr bwMode="auto">
              <a:xfrm>
                <a:off x="10950576" y="62928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Rectangle 32"/>
              <p:cNvSpPr>
                <a:spLocks noChangeArrowheads="1"/>
              </p:cNvSpPr>
              <p:nvPr/>
            </p:nvSpPr>
            <p:spPr bwMode="auto">
              <a:xfrm>
                <a:off x="10950576" y="48799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33"/>
              <p:cNvSpPr>
                <a:spLocks noChangeArrowheads="1"/>
              </p:cNvSpPr>
              <p:nvPr/>
            </p:nvSpPr>
            <p:spPr bwMode="auto">
              <a:xfrm>
                <a:off x="10950576" y="51625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52"/>
              <p:cNvSpPr>
                <a:spLocks noChangeArrowheads="1"/>
              </p:cNvSpPr>
              <p:nvPr/>
            </p:nvSpPr>
            <p:spPr bwMode="auto">
              <a:xfrm>
                <a:off x="10761663" y="4627563"/>
                <a:ext cx="1382713" cy="47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3" name="Rectangle 35"/>
            <p:cNvSpPr>
              <a:spLocks noChangeArrowheads="1"/>
            </p:cNvSpPr>
            <p:nvPr/>
          </p:nvSpPr>
          <p:spPr bwMode="auto">
            <a:xfrm>
              <a:off x="4429042" y="6268519"/>
              <a:ext cx="54320"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34"/>
            <p:cNvSpPr>
              <a:spLocks noChangeArrowheads="1"/>
            </p:cNvSpPr>
            <p:nvPr/>
          </p:nvSpPr>
          <p:spPr bwMode="auto">
            <a:xfrm>
              <a:off x="2292657" y="6472557"/>
              <a:ext cx="2850214" cy="6751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Oval 36"/>
            <p:cNvSpPr>
              <a:spLocks noChangeArrowheads="1"/>
            </p:cNvSpPr>
            <p:nvPr/>
          </p:nvSpPr>
          <p:spPr bwMode="auto">
            <a:xfrm>
              <a:off x="4318313" y="6087800"/>
              <a:ext cx="271599"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Oval 37"/>
            <p:cNvSpPr>
              <a:spLocks noChangeArrowheads="1"/>
            </p:cNvSpPr>
            <p:nvPr/>
          </p:nvSpPr>
          <p:spPr bwMode="auto">
            <a:xfrm>
              <a:off x="4354874" y="5947823"/>
              <a:ext cx="200564"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Rectangle 38"/>
            <p:cNvSpPr>
              <a:spLocks noChangeArrowheads="1"/>
            </p:cNvSpPr>
            <p:nvPr/>
          </p:nvSpPr>
          <p:spPr bwMode="auto">
            <a:xfrm>
              <a:off x="4785254" y="6268519"/>
              <a:ext cx="53275"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Oval 39"/>
            <p:cNvSpPr>
              <a:spLocks noChangeArrowheads="1"/>
            </p:cNvSpPr>
            <p:nvPr/>
          </p:nvSpPr>
          <p:spPr bwMode="auto">
            <a:xfrm>
              <a:off x="4673480" y="6087800"/>
              <a:ext cx="273688"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40"/>
            <p:cNvSpPr>
              <a:spLocks noChangeArrowheads="1"/>
            </p:cNvSpPr>
            <p:nvPr/>
          </p:nvSpPr>
          <p:spPr bwMode="auto">
            <a:xfrm>
              <a:off x="4711086" y="5947823"/>
              <a:ext cx="199521"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93"/>
            <p:cNvSpPr>
              <a:spLocks noChangeArrowheads="1"/>
            </p:cNvSpPr>
            <p:nvPr/>
          </p:nvSpPr>
          <p:spPr bwMode="auto">
            <a:xfrm>
              <a:off x="5768832" y="6473261"/>
              <a:ext cx="498723" cy="6681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2" name="Freeform 9"/>
          <p:cNvSpPr>
            <a:spLocks/>
          </p:cNvSpPr>
          <p:nvPr/>
        </p:nvSpPr>
        <p:spPr bwMode="auto">
          <a:xfrm>
            <a:off x="7297977" y="5469345"/>
            <a:ext cx="4907737" cy="919922"/>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idx="4294967295"/>
          </p:nvPr>
        </p:nvSpPr>
        <p:spPr>
          <a:xfrm>
            <a:off x="536575" y="288925"/>
            <a:ext cx="11655425" cy="900113"/>
          </a:xfrm>
          <a:prstGeom prst="rect">
            <a:avLst/>
          </a:prstGeom>
        </p:spPr>
        <p:txBody>
          <a:bodyPr/>
          <a:lstStyle/>
          <a:p>
            <a:r>
              <a:rPr lang="da-DK" sz="4800" dirty="0"/>
              <a:t>Microsoft Azure Key Vault</a:t>
            </a:r>
          </a:p>
        </p:txBody>
      </p:sp>
      <p:grpSp>
        <p:nvGrpSpPr>
          <p:cNvPr id="219" name="Group 218"/>
          <p:cNvGrpSpPr/>
          <p:nvPr/>
        </p:nvGrpSpPr>
        <p:grpSpPr>
          <a:xfrm>
            <a:off x="11263454" y="5311599"/>
            <a:ext cx="283540" cy="498956"/>
            <a:chOff x="3431945" y="4082032"/>
            <a:chExt cx="291687" cy="559995"/>
          </a:xfrm>
        </p:grpSpPr>
        <p:sp>
          <p:nvSpPr>
            <p:cNvPr id="220"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a:solidFill>
                  <a:srgbClr val="505050"/>
                </a:solidFill>
                <a:latin typeface="Segoe UI Light"/>
              </a:endParaRPr>
            </a:p>
          </p:txBody>
        </p:sp>
        <p:sp>
          <p:nvSpPr>
            <p:cNvPr id="221"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a:solidFill>
                  <a:srgbClr val="505050"/>
                </a:solidFill>
                <a:latin typeface="Segoe UI Light"/>
              </a:endParaRPr>
            </a:p>
          </p:txBody>
        </p:sp>
        <p:sp>
          <p:nvSpPr>
            <p:cNvPr id="222"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a:solidFill>
                  <a:srgbClr val="505050"/>
                </a:solidFill>
                <a:latin typeface="Segoe UI Light"/>
              </a:endParaRPr>
            </a:p>
          </p:txBody>
        </p:sp>
      </p:grpSp>
      <p:grpSp>
        <p:nvGrpSpPr>
          <p:cNvPr id="97" name="Group 96"/>
          <p:cNvGrpSpPr/>
          <p:nvPr/>
        </p:nvGrpSpPr>
        <p:grpSpPr>
          <a:xfrm>
            <a:off x="10801980" y="5156853"/>
            <a:ext cx="283540" cy="498956"/>
            <a:chOff x="3431945" y="4082032"/>
            <a:chExt cx="291687" cy="559995"/>
          </a:xfrm>
        </p:grpSpPr>
        <p:sp>
          <p:nvSpPr>
            <p:cNvPr id="98"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a:solidFill>
                  <a:srgbClr val="505050"/>
                </a:solidFill>
                <a:latin typeface="Segoe UI Light"/>
              </a:endParaRPr>
            </a:p>
          </p:txBody>
        </p:sp>
        <p:sp>
          <p:nvSpPr>
            <p:cNvPr id="99"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a:solidFill>
                  <a:srgbClr val="505050"/>
                </a:solidFill>
                <a:latin typeface="Segoe UI Light"/>
              </a:endParaRPr>
            </a:p>
          </p:txBody>
        </p:sp>
        <p:sp>
          <p:nvSpPr>
            <p:cNvPr id="100"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a:solidFill>
                  <a:srgbClr val="505050"/>
                </a:solidFill>
                <a:latin typeface="Segoe UI Light"/>
              </a:endParaRPr>
            </a:p>
          </p:txBody>
        </p:sp>
      </p:grpSp>
      <p:sp>
        <p:nvSpPr>
          <p:cNvPr id="195" name="Rectangle 194"/>
          <p:cNvSpPr/>
          <p:nvPr>
            <p:custDataLst>
              <p:tags r:id="rId1"/>
            </p:custDataLst>
          </p:nvPr>
        </p:nvSpPr>
        <p:spPr bwMode="auto">
          <a:xfrm>
            <a:off x="269240" y="1389240"/>
            <a:ext cx="5381300" cy="2215991"/>
          </a:xfrm>
          <a:prstGeom prst="rect">
            <a:avLst/>
          </a:prstGeom>
          <a:ln>
            <a:noFill/>
          </a:ln>
        </p:spPr>
        <p:txBody>
          <a:bodyPr vert="horz" wrap="square" lIns="146304" tIns="0" rIns="0" bIns="0" rtlCol="0">
            <a:spAutoFit/>
          </a:bodyPr>
          <a:lstStyle/>
          <a:p>
            <a:r>
              <a:rPr lang="en-US" sz="2000" dirty="0">
                <a:solidFill>
                  <a:schemeClr val="bg1"/>
                </a:solidFill>
                <a:latin typeface="+mj-lt"/>
              </a:rPr>
              <a:t>Key Vault offers an easy, cost-effective way to safeguard keys and other secrets used by cloud apps and services using HSMs.</a:t>
            </a:r>
          </a:p>
          <a:p>
            <a:endParaRPr lang="en-US" sz="2000" dirty="0">
              <a:solidFill>
                <a:schemeClr val="bg1"/>
              </a:solidFill>
              <a:latin typeface="+mj-lt"/>
            </a:endParaRPr>
          </a:p>
          <a:p>
            <a:r>
              <a:rPr lang="en-US" sz="1600" dirty="0">
                <a:solidFill>
                  <a:schemeClr val="bg1"/>
                </a:solidFill>
              </a:rPr>
              <a:t>You manage your keys and secrets</a:t>
            </a:r>
          </a:p>
          <a:p>
            <a:endParaRPr lang="en-US" sz="1600" dirty="0">
              <a:solidFill>
                <a:schemeClr val="bg1"/>
              </a:solidFill>
            </a:endParaRPr>
          </a:p>
          <a:p>
            <a:r>
              <a:rPr lang="en-US" sz="1600" dirty="0">
                <a:solidFill>
                  <a:schemeClr val="bg1"/>
                </a:solidFill>
              </a:rPr>
              <a:t>Applications get high performance access to your keys and secrets… on your terms</a:t>
            </a:r>
          </a:p>
        </p:txBody>
      </p:sp>
      <p:sp>
        <p:nvSpPr>
          <p:cNvPr id="132" name="Rectangle 131"/>
          <p:cNvSpPr/>
          <p:nvPr>
            <p:custDataLst>
              <p:tags r:id="rId2"/>
            </p:custDataLst>
          </p:nvPr>
        </p:nvSpPr>
        <p:spPr bwMode="auto">
          <a:xfrm>
            <a:off x="5952382" y="4660218"/>
            <a:ext cx="674907" cy="338554"/>
          </a:xfrm>
          <a:prstGeom prst="rect">
            <a:avLst/>
          </a:prstGeom>
          <a:ln>
            <a:noFill/>
          </a:ln>
        </p:spPr>
        <p:txBody>
          <a:bodyPr vert="horz" wrap="square" lIns="0" tIns="0" rIns="0" bIns="0" rtlCol="0">
            <a:spAutoFit/>
          </a:bodyPr>
          <a:lstStyle/>
          <a:p>
            <a:r>
              <a:rPr lang="en-US" sz="1100" dirty="0">
                <a:solidFill>
                  <a:schemeClr val="bg1"/>
                </a:solidFill>
              </a:rPr>
              <a:t>Import </a:t>
            </a:r>
            <a:br>
              <a:rPr lang="en-US" sz="1100" dirty="0">
                <a:solidFill>
                  <a:schemeClr val="bg1"/>
                </a:solidFill>
              </a:rPr>
            </a:br>
            <a:r>
              <a:rPr lang="en-US" sz="1100" dirty="0">
                <a:solidFill>
                  <a:schemeClr val="bg1"/>
                </a:solidFill>
              </a:rPr>
              <a:t>keys</a:t>
            </a:r>
          </a:p>
        </p:txBody>
      </p:sp>
      <p:grpSp>
        <p:nvGrpSpPr>
          <p:cNvPr id="401" name="Group 400"/>
          <p:cNvGrpSpPr/>
          <p:nvPr/>
        </p:nvGrpSpPr>
        <p:grpSpPr>
          <a:xfrm>
            <a:off x="5678392" y="5052279"/>
            <a:ext cx="1051821" cy="1318575"/>
            <a:chOff x="5765674" y="5228743"/>
            <a:chExt cx="1051821" cy="1318575"/>
          </a:xfrm>
        </p:grpSpPr>
        <p:sp>
          <p:nvSpPr>
            <p:cNvPr id="402" name="Rectangle 5"/>
            <p:cNvSpPr>
              <a:spLocks noChangeArrowheads="1"/>
            </p:cNvSpPr>
            <p:nvPr/>
          </p:nvSpPr>
          <p:spPr bwMode="auto">
            <a:xfrm>
              <a:off x="5815269" y="5228743"/>
              <a:ext cx="952501" cy="1318575"/>
            </a:xfrm>
            <a:prstGeom prst="rect">
              <a:avLst/>
            </a:prstGeom>
            <a:solidFill>
              <a:schemeClr val="tx1"/>
            </a:solidFill>
            <a:ln>
              <a:noFill/>
            </a:ln>
            <a:effectLst>
              <a:outerShdw blurRad="254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403" name="Group 402"/>
            <p:cNvGrpSpPr/>
            <p:nvPr/>
          </p:nvGrpSpPr>
          <p:grpSpPr>
            <a:xfrm>
              <a:off x="6135493" y="5699578"/>
              <a:ext cx="313494" cy="508199"/>
              <a:chOff x="11390247" y="3747595"/>
              <a:chExt cx="313494" cy="508199"/>
            </a:xfrm>
          </p:grpSpPr>
          <p:sp>
            <p:nvSpPr>
              <p:cNvPr id="405" name="Freeform 7"/>
              <p:cNvSpPr>
                <a:spLocks/>
              </p:cNvSpPr>
              <p:nvPr/>
            </p:nvSpPr>
            <p:spPr bwMode="auto">
              <a:xfrm>
                <a:off x="11451215" y="3747595"/>
                <a:ext cx="191951" cy="221059"/>
              </a:xfrm>
              <a:custGeom>
                <a:avLst/>
                <a:gdLst>
                  <a:gd name="T0" fmla="*/ 206 w 206"/>
                  <a:gd name="T1" fmla="*/ 237 h 237"/>
                  <a:gd name="T2" fmla="*/ 161 w 206"/>
                  <a:gd name="T3" fmla="*/ 237 h 237"/>
                  <a:gd name="T4" fmla="*/ 161 w 206"/>
                  <a:gd name="T5" fmla="*/ 103 h 237"/>
                  <a:gd name="T6" fmla="*/ 103 w 206"/>
                  <a:gd name="T7" fmla="*/ 46 h 237"/>
                  <a:gd name="T8" fmla="*/ 45 w 206"/>
                  <a:gd name="T9" fmla="*/ 103 h 237"/>
                  <a:gd name="T10" fmla="*/ 45 w 206"/>
                  <a:gd name="T11" fmla="*/ 237 h 237"/>
                  <a:gd name="T12" fmla="*/ 0 w 206"/>
                  <a:gd name="T13" fmla="*/ 237 h 237"/>
                  <a:gd name="T14" fmla="*/ 0 w 206"/>
                  <a:gd name="T15" fmla="*/ 103 h 237"/>
                  <a:gd name="T16" fmla="*/ 103 w 206"/>
                  <a:gd name="T17" fmla="*/ 0 h 237"/>
                  <a:gd name="T18" fmla="*/ 206 w 206"/>
                  <a:gd name="T19" fmla="*/ 103 h 237"/>
                  <a:gd name="T20" fmla="*/ 206 w 206"/>
                  <a:gd name="T2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37">
                    <a:moveTo>
                      <a:pt x="206" y="237"/>
                    </a:moveTo>
                    <a:cubicBezTo>
                      <a:pt x="161" y="237"/>
                      <a:pt x="161" y="237"/>
                      <a:pt x="161" y="237"/>
                    </a:cubicBezTo>
                    <a:cubicBezTo>
                      <a:pt x="161" y="103"/>
                      <a:pt x="161" y="103"/>
                      <a:pt x="161" y="103"/>
                    </a:cubicBezTo>
                    <a:cubicBezTo>
                      <a:pt x="161" y="72"/>
                      <a:pt x="135" y="46"/>
                      <a:pt x="103" y="46"/>
                    </a:cubicBezTo>
                    <a:cubicBezTo>
                      <a:pt x="71" y="46"/>
                      <a:pt x="45" y="72"/>
                      <a:pt x="45" y="103"/>
                    </a:cubicBezTo>
                    <a:cubicBezTo>
                      <a:pt x="45" y="237"/>
                      <a:pt x="45" y="237"/>
                      <a:pt x="45" y="237"/>
                    </a:cubicBezTo>
                    <a:cubicBezTo>
                      <a:pt x="0" y="237"/>
                      <a:pt x="0" y="237"/>
                      <a:pt x="0" y="237"/>
                    </a:cubicBezTo>
                    <a:cubicBezTo>
                      <a:pt x="0" y="103"/>
                      <a:pt x="0" y="103"/>
                      <a:pt x="0" y="103"/>
                    </a:cubicBezTo>
                    <a:cubicBezTo>
                      <a:pt x="0" y="47"/>
                      <a:pt x="46" y="0"/>
                      <a:pt x="103" y="0"/>
                    </a:cubicBezTo>
                    <a:cubicBezTo>
                      <a:pt x="160" y="0"/>
                      <a:pt x="206" y="47"/>
                      <a:pt x="206" y="103"/>
                    </a:cubicBezTo>
                    <a:lnTo>
                      <a:pt x="206" y="237"/>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6" name="Rectangle 8"/>
              <p:cNvSpPr>
                <a:spLocks noChangeArrowheads="1"/>
              </p:cNvSpPr>
              <p:nvPr/>
            </p:nvSpPr>
            <p:spPr bwMode="auto">
              <a:xfrm>
                <a:off x="11390247" y="3961180"/>
                <a:ext cx="313494" cy="294614"/>
              </a:xfrm>
              <a:prstGeom prst="rect">
                <a:avLst/>
              </a:prstGeom>
              <a:solidFill>
                <a:srgbClr val="FDB81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7" name="Rectangle 9"/>
              <p:cNvSpPr>
                <a:spLocks noChangeArrowheads="1"/>
              </p:cNvSpPr>
              <p:nvPr/>
            </p:nvSpPr>
            <p:spPr bwMode="auto">
              <a:xfrm>
                <a:off x="11390247" y="3961180"/>
                <a:ext cx="81422" cy="294614"/>
              </a:xfrm>
              <a:prstGeom prst="rect">
                <a:avLst/>
              </a:prstGeom>
              <a:solidFill>
                <a:srgbClr val="F78C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8" name="Freeform 10"/>
              <p:cNvSpPr>
                <a:spLocks/>
              </p:cNvSpPr>
              <p:nvPr/>
            </p:nvSpPr>
            <p:spPr bwMode="auto">
              <a:xfrm>
                <a:off x="11515330" y="4056369"/>
                <a:ext cx="63328" cy="111709"/>
              </a:xfrm>
              <a:custGeom>
                <a:avLst/>
                <a:gdLst>
                  <a:gd name="T0" fmla="*/ 68 w 68"/>
                  <a:gd name="T1" fmla="*/ 34 h 120"/>
                  <a:gd name="T2" fmla="*/ 34 w 68"/>
                  <a:gd name="T3" fmla="*/ 0 h 120"/>
                  <a:gd name="T4" fmla="*/ 0 w 68"/>
                  <a:gd name="T5" fmla="*/ 34 h 120"/>
                  <a:gd name="T6" fmla="*/ 22 w 68"/>
                  <a:gd name="T7" fmla="*/ 66 h 120"/>
                  <a:gd name="T8" fmla="*/ 22 w 68"/>
                  <a:gd name="T9" fmla="*/ 120 h 120"/>
                  <a:gd name="T10" fmla="*/ 45 w 68"/>
                  <a:gd name="T11" fmla="*/ 120 h 120"/>
                  <a:gd name="T12" fmla="*/ 45 w 68"/>
                  <a:gd name="T13" fmla="*/ 66 h 120"/>
                  <a:gd name="T14" fmla="*/ 68 w 68"/>
                  <a:gd name="T15" fmla="*/ 34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20">
                    <a:moveTo>
                      <a:pt x="68" y="34"/>
                    </a:moveTo>
                    <a:cubicBezTo>
                      <a:pt x="68" y="15"/>
                      <a:pt x="53" y="0"/>
                      <a:pt x="34" y="0"/>
                    </a:cubicBezTo>
                    <a:cubicBezTo>
                      <a:pt x="15" y="0"/>
                      <a:pt x="0" y="15"/>
                      <a:pt x="0" y="34"/>
                    </a:cubicBezTo>
                    <a:cubicBezTo>
                      <a:pt x="0" y="49"/>
                      <a:pt x="9" y="61"/>
                      <a:pt x="22" y="66"/>
                    </a:cubicBezTo>
                    <a:cubicBezTo>
                      <a:pt x="22" y="120"/>
                      <a:pt x="22" y="120"/>
                      <a:pt x="22" y="120"/>
                    </a:cubicBezTo>
                    <a:cubicBezTo>
                      <a:pt x="45" y="120"/>
                      <a:pt x="45" y="120"/>
                      <a:pt x="45" y="120"/>
                    </a:cubicBezTo>
                    <a:cubicBezTo>
                      <a:pt x="45" y="66"/>
                      <a:pt x="45" y="66"/>
                      <a:pt x="45" y="66"/>
                    </a:cubicBezTo>
                    <a:cubicBezTo>
                      <a:pt x="59" y="61"/>
                      <a:pt x="68" y="49"/>
                      <a:pt x="68" y="3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grpSp>
        <p:sp>
          <p:nvSpPr>
            <p:cNvPr id="404" name="TextBox 403"/>
            <p:cNvSpPr txBox="1"/>
            <p:nvPr/>
          </p:nvSpPr>
          <p:spPr>
            <a:xfrm>
              <a:off x="5765674" y="5230424"/>
              <a:ext cx="1051821" cy="544765"/>
            </a:xfrm>
            <a:prstGeom prst="rect">
              <a:avLst/>
            </a:prstGeom>
            <a:noFill/>
          </p:spPr>
          <p:txBody>
            <a:bodyPr wrap="square" lIns="182880" tIns="146304" rIns="182880" bIns="146304" rtlCol="0">
              <a:spAutoFit/>
            </a:bodyPr>
            <a:lstStyle/>
            <a:p>
              <a:pPr algn="ctr">
                <a:lnSpc>
                  <a:spcPct val="90000"/>
                </a:lnSpc>
              </a:pPr>
              <a:r>
                <a:rPr lang="en-US" b="1" dirty="0">
                  <a:solidFill>
                    <a:schemeClr val="bg1"/>
                  </a:solidFill>
                </a:rPr>
                <a:t>HSM</a:t>
              </a:r>
            </a:p>
          </p:txBody>
        </p:sp>
      </p:grpSp>
      <p:cxnSp>
        <p:nvCxnSpPr>
          <p:cNvPr id="11" name="Straight Connector 10"/>
          <p:cNvCxnSpPr/>
          <p:nvPr/>
        </p:nvCxnSpPr>
        <p:spPr>
          <a:xfrm>
            <a:off x="6477303" y="3434662"/>
            <a:ext cx="0" cy="1613695"/>
          </a:xfrm>
          <a:prstGeom prst="line">
            <a:avLst/>
          </a:prstGeom>
          <a:ln w="76200">
            <a:solidFill>
              <a:schemeClr val="bg1">
                <a:lumMod val="7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566413" y="3097598"/>
            <a:ext cx="4427788" cy="496291"/>
            <a:chOff x="5566413" y="3097598"/>
            <a:chExt cx="4427788" cy="496291"/>
          </a:xfrm>
        </p:grpSpPr>
        <p:grpSp>
          <p:nvGrpSpPr>
            <p:cNvPr id="13" name="Group 12"/>
            <p:cNvGrpSpPr/>
            <p:nvPr/>
          </p:nvGrpSpPr>
          <p:grpSpPr>
            <a:xfrm>
              <a:off x="5566413" y="3133095"/>
              <a:ext cx="4427788" cy="433820"/>
              <a:chOff x="6086326" y="3107267"/>
              <a:chExt cx="4427788" cy="433820"/>
            </a:xfrm>
          </p:grpSpPr>
          <p:pic>
            <p:nvPicPr>
              <p:cNvPr id="9" name="Picture 8"/>
              <p:cNvPicPr>
                <a:picLocks noChangeAspect="1"/>
              </p:cNvPicPr>
              <p:nvPr/>
            </p:nvPicPr>
            <p:blipFill rotWithShape="1">
              <a:blip r:embed="rId5">
                <a:duotone>
                  <a:prstClr val="black"/>
                  <a:srgbClr val="D5EDFF">
                    <a:tint val="45000"/>
                    <a:satMod val="400000"/>
                  </a:srgbClr>
                </a:duotone>
                <a:extLst>
                  <a:ext uri="{28A0092B-C50C-407E-A947-70E740481C1C}">
                    <a14:useLocalDpi xmlns:a14="http://schemas.microsoft.com/office/drawing/2010/main" val="0"/>
                  </a:ext>
                </a:extLst>
              </a:blip>
              <a:srcRect t="82683"/>
              <a:stretch/>
            </p:blipFill>
            <p:spPr>
              <a:xfrm>
                <a:off x="6086326" y="3107267"/>
                <a:ext cx="3907875" cy="432855"/>
              </a:xfrm>
              <a:prstGeom prst="rect">
                <a:avLst/>
              </a:prstGeom>
            </p:spPr>
          </p:pic>
          <p:pic>
            <p:nvPicPr>
              <p:cNvPr id="12" name="Picture 11"/>
              <p:cNvPicPr>
                <a:picLocks noChangeAspect="1"/>
              </p:cNvPicPr>
              <p:nvPr/>
            </p:nvPicPr>
            <p:blipFill rotWithShape="1">
              <a:blip r:embed="rId5" cstate="print">
                <a:duotone>
                  <a:prstClr val="black"/>
                  <a:srgbClr val="D5EDFF">
                    <a:tint val="45000"/>
                    <a:satMod val="400000"/>
                  </a:srgbClr>
                </a:duotone>
                <a:extLst>
                  <a:ext uri="{28A0092B-C50C-407E-A947-70E740481C1C}">
                    <a14:useLocalDpi xmlns:a14="http://schemas.microsoft.com/office/drawing/2010/main" val="0"/>
                  </a:ext>
                </a:extLst>
              </a:blip>
              <a:srcRect t="67829"/>
              <a:stretch/>
            </p:blipFill>
            <p:spPr>
              <a:xfrm>
                <a:off x="8407196" y="3107517"/>
                <a:ext cx="2106918" cy="433570"/>
              </a:xfrm>
              <a:prstGeom prst="rect">
                <a:avLst/>
              </a:prstGeom>
            </p:spPr>
          </p:pic>
        </p:gr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7170743" y="3168700"/>
              <a:ext cx="341816" cy="298505"/>
            </a:xfrm>
            <a:prstGeom prst="rect">
              <a:avLst/>
            </a:prstGeom>
          </p:spPr>
        </p:pic>
        <p:sp>
          <p:nvSpPr>
            <p:cNvPr id="161" name="TextBox 160"/>
            <p:cNvSpPr txBox="1"/>
            <p:nvPr/>
          </p:nvSpPr>
          <p:spPr>
            <a:xfrm>
              <a:off x="7408666" y="3097598"/>
              <a:ext cx="1697689" cy="496291"/>
            </a:xfrm>
            <a:prstGeom prst="rect">
              <a:avLst/>
            </a:prstGeom>
            <a:noFill/>
          </p:spPr>
          <p:txBody>
            <a:bodyPr wrap="square" lIns="182880" tIns="146304" rIns="182880" bIns="146304" rtlCol="0">
              <a:spAutoFit/>
            </a:bodyPr>
            <a:lstStyle/>
            <a:p>
              <a:pPr>
                <a:lnSpc>
                  <a:spcPct val="90000"/>
                </a:lnSpc>
              </a:pPr>
              <a:r>
                <a:rPr lang="en-US" sz="1450" spc="-100" dirty="0">
                  <a:solidFill>
                    <a:schemeClr val="bg1"/>
                  </a:solidFill>
                  <a:latin typeface="Segoe UI Semibold" panose="020B0702040204020203" pitchFamily="34" charset="0"/>
                  <a:cs typeface="Segoe UI Semibold" panose="020B0702040204020203" pitchFamily="34" charset="0"/>
                </a:rPr>
                <a:t>Key Vault</a:t>
              </a:r>
            </a:p>
          </p:txBody>
        </p:sp>
      </p:grpSp>
      <p:grpSp>
        <p:nvGrpSpPr>
          <p:cNvPr id="139" name="Group 138"/>
          <p:cNvGrpSpPr/>
          <p:nvPr/>
        </p:nvGrpSpPr>
        <p:grpSpPr>
          <a:xfrm>
            <a:off x="2587" y="4148447"/>
            <a:ext cx="3618074" cy="2238551"/>
            <a:chOff x="2587" y="4300847"/>
            <a:chExt cx="3618074" cy="2238551"/>
          </a:xfrm>
        </p:grpSpPr>
        <p:sp>
          <p:nvSpPr>
            <p:cNvPr id="140" name="Rectangle 139"/>
            <p:cNvSpPr>
              <a:spLocks noChangeArrowheads="1"/>
            </p:cNvSpPr>
            <p:nvPr/>
          </p:nvSpPr>
          <p:spPr bwMode="auto">
            <a:xfrm>
              <a:off x="5455" y="5375461"/>
              <a:ext cx="406118" cy="1159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sp>
          <p:nvSpPr>
            <p:cNvPr id="141" name="Rectangle 140"/>
            <p:cNvSpPr>
              <a:spLocks noChangeArrowheads="1"/>
            </p:cNvSpPr>
            <p:nvPr/>
          </p:nvSpPr>
          <p:spPr bwMode="auto">
            <a:xfrm>
              <a:off x="1160182" y="4972460"/>
              <a:ext cx="555218" cy="1562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5" name="Group 144"/>
            <p:cNvGrpSpPr/>
            <p:nvPr/>
          </p:nvGrpSpPr>
          <p:grpSpPr>
            <a:xfrm>
              <a:off x="206364" y="4300847"/>
              <a:ext cx="2867443" cy="2238551"/>
              <a:chOff x="206364" y="4161314"/>
              <a:chExt cx="3046177" cy="2378085"/>
            </a:xfrm>
          </p:grpSpPr>
          <p:grpSp>
            <p:nvGrpSpPr>
              <p:cNvPr id="288" name="Group 287"/>
              <p:cNvGrpSpPr/>
              <p:nvPr/>
            </p:nvGrpSpPr>
            <p:grpSpPr>
              <a:xfrm>
                <a:off x="206364" y="4161314"/>
                <a:ext cx="2487512" cy="2378085"/>
                <a:chOff x="206364" y="3858608"/>
                <a:chExt cx="2487512" cy="1616694"/>
              </a:xfrm>
            </p:grpSpPr>
            <p:sp>
              <p:nvSpPr>
                <p:cNvPr id="290" name="Rectangle 289"/>
                <p:cNvSpPr/>
                <p:nvPr/>
              </p:nvSpPr>
              <p:spPr bwMode="auto">
                <a:xfrm>
                  <a:off x="206364" y="4578877"/>
                  <a:ext cx="896425" cy="89642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1" name="Rectangle 290"/>
                <p:cNvSpPr/>
                <p:nvPr/>
              </p:nvSpPr>
              <p:spPr bwMode="auto">
                <a:xfrm>
                  <a:off x="542579" y="3858608"/>
                  <a:ext cx="896425" cy="161669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2" name="Rectangle 291"/>
                <p:cNvSpPr/>
                <p:nvPr/>
              </p:nvSpPr>
              <p:spPr bwMode="auto">
                <a:xfrm>
                  <a:off x="1797451" y="4008012"/>
                  <a:ext cx="896425" cy="146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289" name="Rectangle 288"/>
              <p:cNvSpPr/>
              <p:nvPr/>
            </p:nvSpPr>
            <p:spPr bwMode="auto">
              <a:xfrm>
                <a:off x="2185096" y="4679282"/>
                <a:ext cx="1067445" cy="186011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146" name="Rectangle 145"/>
            <p:cNvSpPr>
              <a:spLocks noChangeArrowheads="1"/>
            </p:cNvSpPr>
            <p:nvPr/>
          </p:nvSpPr>
          <p:spPr bwMode="auto">
            <a:xfrm>
              <a:off x="2352954" y="5693086"/>
              <a:ext cx="398196" cy="842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7" name="Group 146"/>
            <p:cNvGrpSpPr/>
            <p:nvPr/>
          </p:nvGrpSpPr>
          <p:grpSpPr>
            <a:xfrm flipH="1">
              <a:off x="2587" y="4343440"/>
              <a:ext cx="3618074" cy="2191118"/>
              <a:chOff x="-608558" y="4115303"/>
              <a:chExt cx="4533210" cy="2745327"/>
            </a:xfrm>
          </p:grpSpPr>
          <p:sp>
            <p:nvSpPr>
              <p:cNvPr id="148" name="Freeform 147"/>
              <p:cNvSpPr>
                <a:spLocks/>
              </p:cNvSpPr>
              <p:nvPr/>
            </p:nvSpPr>
            <p:spPr bwMode="auto">
              <a:xfrm>
                <a:off x="-608558" y="4115303"/>
                <a:ext cx="692962" cy="456276"/>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8"/>
              <p:cNvSpPr>
                <a:spLocks/>
              </p:cNvSpPr>
              <p:nvPr/>
            </p:nvSpPr>
            <p:spPr bwMode="auto">
              <a:xfrm>
                <a:off x="770166" y="5752155"/>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1459182" y="5752155"/>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42"/>
              <p:cNvSpPr>
                <a:spLocks noChangeArrowheads="1"/>
              </p:cNvSpPr>
              <p:nvPr/>
            </p:nvSpPr>
            <p:spPr bwMode="auto">
              <a:xfrm>
                <a:off x="2841160" y="5909945"/>
                <a:ext cx="1083492" cy="950685"/>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3"/>
              <p:cNvSpPr>
                <a:spLocks noChangeArrowheads="1"/>
              </p:cNvSpPr>
              <p:nvPr/>
            </p:nvSpPr>
            <p:spPr bwMode="auto">
              <a:xfrm>
                <a:off x="2781989" y="5863923"/>
                <a:ext cx="1142663"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4"/>
              <p:cNvSpPr>
                <a:spLocks noChangeArrowheads="1"/>
              </p:cNvSpPr>
              <p:nvPr/>
            </p:nvSpPr>
            <p:spPr bwMode="auto">
              <a:xfrm>
                <a:off x="3223801"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45"/>
              <p:cNvSpPr>
                <a:spLocks noChangeArrowheads="1"/>
              </p:cNvSpPr>
              <p:nvPr/>
            </p:nvSpPr>
            <p:spPr bwMode="auto">
              <a:xfrm>
                <a:off x="3490729"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46"/>
              <p:cNvSpPr>
                <a:spLocks noChangeArrowheads="1"/>
              </p:cNvSpPr>
              <p:nvPr/>
            </p:nvSpPr>
            <p:spPr bwMode="auto">
              <a:xfrm>
                <a:off x="2952928"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47"/>
              <p:cNvSpPr>
                <a:spLocks noChangeArrowheads="1"/>
              </p:cNvSpPr>
              <p:nvPr/>
            </p:nvSpPr>
            <p:spPr bwMode="auto">
              <a:xfrm>
                <a:off x="3223801"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48"/>
              <p:cNvSpPr>
                <a:spLocks noChangeArrowheads="1"/>
              </p:cNvSpPr>
              <p:nvPr/>
            </p:nvSpPr>
            <p:spPr bwMode="auto">
              <a:xfrm>
                <a:off x="3490729"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49"/>
              <p:cNvSpPr>
                <a:spLocks noChangeArrowheads="1"/>
              </p:cNvSpPr>
              <p:nvPr/>
            </p:nvSpPr>
            <p:spPr bwMode="auto">
              <a:xfrm>
                <a:off x="3760287"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50"/>
              <p:cNvSpPr>
                <a:spLocks noChangeArrowheads="1"/>
              </p:cNvSpPr>
              <p:nvPr/>
            </p:nvSpPr>
            <p:spPr bwMode="auto">
              <a:xfrm>
                <a:off x="2952928"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51"/>
              <p:cNvSpPr>
                <a:spLocks noChangeArrowheads="1"/>
              </p:cNvSpPr>
              <p:nvPr/>
            </p:nvSpPr>
            <p:spPr bwMode="auto">
              <a:xfrm>
                <a:off x="3223801"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52"/>
              <p:cNvSpPr>
                <a:spLocks noChangeArrowheads="1"/>
              </p:cNvSpPr>
              <p:nvPr/>
            </p:nvSpPr>
            <p:spPr bwMode="auto">
              <a:xfrm>
                <a:off x="3490729"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53"/>
              <p:cNvSpPr>
                <a:spLocks noChangeArrowheads="1"/>
              </p:cNvSpPr>
              <p:nvPr/>
            </p:nvSpPr>
            <p:spPr bwMode="auto">
              <a:xfrm>
                <a:off x="3760287"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54"/>
              <p:cNvSpPr>
                <a:spLocks noChangeArrowheads="1"/>
              </p:cNvSpPr>
              <p:nvPr/>
            </p:nvSpPr>
            <p:spPr bwMode="auto">
              <a:xfrm>
                <a:off x="2952928"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55"/>
              <p:cNvSpPr>
                <a:spLocks noChangeArrowheads="1"/>
              </p:cNvSpPr>
              <p:nvPr/>
            </p:nvSpPr>
            <p:spPr bwMode="auto">
              <a:xfrm>
                <a:off x="3760287"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56"/>
              <p:cNvSpPr>
                <a:spLocks noChangeArrowheads="1"/>
              </p:cNvSpPr>
              <p:nvPr/>
            </p:nvSpPr>
            <p:spPr bwMode="auto">
              <a:xfrm>
                <a:off x="3378961" y="5677205"/>
                <a:ext cx="45890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57"/>
              <p:cNvSpPr>
                <a:spLocks noChangeArrowheads="1"/>
              </p:cNvSpPr>
              <p:nvPr/>
            </p:nvSpPr>
            <p:spPr bwMode="auto">
              <a:xfrm>
                <a:off x="1388177" y="4829083"/>
                <a:ext cx="1188685" cy="2031547"/>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58"/>
              <p:cNvSpPr>
                <a:spLocks noChangeArrowheads="1"/>
              </p:cNvSpPr>
              <p:nvPr/>
            </p:nvSpPr>
            <p:spPr bwMode="auto">
              <a:xfrm>
                <a:off x="1329005" y="4783061"/>
                <a:ext cx="1307027"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59"/>
              <p:cNvSpPr>
                <a:spLocks noChangeArrowheads="1"/>
              </p:cNvSpPr>
              <p:nvPr/>
            </p:nvSpPr>
            <p:spPr bwMode="auto">
              <a:xfrm>
                <a:off x="1499944" y="5499691"/>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60"/>
              <p:cNvSpPr>
                <a:spLocks noChangeArrowheads="1"/>
              </p:cNvSpPr>
              <p:nvPr/>
            </p:nvSpPr>
            <p:spPr bwMode="auto">
              <a:xfrm>
                <a:off x="1499944" y="5499691"/>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61"/>
              <p:cNvSpPr>
                <a:spLocks noChangeArrowheads="1"/>
              </p:cNvSpPr>
              <p:nvPr/>
            </p:nvSpPr>
            <p:spPr bwMode="auto">
              <a:xfrm>
                <a:off x="1766873" y="5499691"/>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62"/>
              <p:cNvSpPr>
                <a:spLocks noChangeArrowheads="1"/>
              </p:cNvSpPr>
              <p:nvPr/>
            </p:nvSpPr>
            <p:spPr bwMode="auto">
              <a:xfrm>
                <a:off x="2036430" y="5499691"/>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63"/>
              <p:cNvSpPr>
                <a:spLocks noChangeArrowheads="1"/>
              </p:cNvSpPr>
              <p:nvPr/>
            </p:nvSpPr>
            <p:spPr bwMode="auto">
              <a:xfrm>
                <a:off x="1766873"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64"/>
              <p:cNvSpPr>
                <a:spLocks noChangeArrowheads="1"/>
              </p:cNvSpPr>
              <p:nvPr/>
            </p:nvSpPr>
            <p:spPr bwMode="auto">
              <a:xfrm>
                <a:off x="2036430"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65"/>
              <p:cNvSpPr>
                <a:spLocks noChangeArrowheads="1"/>
              </p:cNvSpPr>
              <p:nvPr/>
            </p:nvSpPr>
            <p:spPr bwMode="auto">
              <a:xfrm>
                <a:off x="2303359" y="5499691"/>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66"/>
              <p:cNvSpPr>
                <a:spLocks noChangeArrowheads="1"/>
              </p:cNvSpPr>
              <p:nvPr/>
            </p:nvSpPr>
            <p:spPr bwMode="auto">
              <a:xfrm>
                <a:off x="1499944" y="5766619"/>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67"/>
              <p:cNvSpPr>
                <a:spLocks noChangeArrowheads="1"/>
              </p:cNvSpPr>
              <p:nvPr/>
            </p:nvSpPr>
            <p:spPr bwMode="auto">
              <a:xfrm>
                <a:off x="1766873"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68"/>
              <p:cNvSpPr>
                <a:spLocks noChangeArrowheads="1"/>
              </p:cNvSpPr>
              <p:nvPr/>
            </p:nvSpPr>
            <p:spPr bwMode="auto">
              <a:xfrm>
                <a:off x="2036430"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69"/>
              <p:cNvSpPr>
                <a:spLocks noChangeArrowheads="1"/>
              </p:cNvSpPr>
              <p:nvPr/>
            </p:nvSpPr>
            <p:spPr bwMode="auto">
              <a:xfrm>
                <a:off x="2303359" y="5766619"/>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70"/>
              <p:cNvSpPr>
                <a:spLocks noChangeArrowheads="1"/>
              </p:cNvSpPr>
              <p:nvPr/>
            </p:nvSpPr>
            <p:spPr bwMode="auto">
              <a:xfrm>
                <a:off x="1499944"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71"/>
              <p:cNvSpPr>
                <a:spLocks noChangeArrowheads="1"/>
              </p:cNvSpPr>
              <p:nvPr/>
            </p:nvSpPr>
            <p:spPr bwMode="auto">
              <a:xfrm>
                <a:off x="1766873"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72"/>
              <p:cNvSpPr>
                <a:spLocks noChangeArrowheads="1"/>
              </p:cNvSpPr>
              <p:nvPr/>
            </p:nvSpPr>
            <p:spPr bwMode="auto">
              <a:xfrm>
                <a:off x="2036430"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73"/>
              <p:cNvSpPr>
                <a:spLocks noChangeArrowheads="1"/>
              </p:cNvSpPr>
              <p:nvPr/>
            </p:nvSpPr>
            <p:spPr bwMode="auto">
              <a:xfrm>
                <a:off x="2303359" y="6037492"/>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74"/>
              <p:cNvSpPr>
                <a:spLocks noChangeArrowheads="1"/>
              </p:cNvSpPr>
              <p:nvPr/>
            </p:nvSpPr>
            <p:spPr bwMode="auto">
              <a:xfrm>
                <a:off x="1499944"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75"/>
              <p:cNvSpPr>
                <a:spLocks noChangeArrowheads="1"/>
              </p:cNvSpPr>
              <p:nvPr/>
            </p:nvSpPr>
            <p:spPr bwMode="auto">
              <a:xfrm>
                <a:off x="1766873"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76"/>
              <p:cNvSpPr>
                <a:spLocks noChangeArrowheads="1"/>
              </p:cNvSpPr>
              <p:nvPr/>
            </p:nvSpPr>
            <p:spPr bwMode="auto">
              <a:xfrm>
                <a:off x="2036430"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77"/>
              <p:cNvSpPr>
                <a:spLocks noChangeArrowheads="1"/>
              </p:cNvSpPr>
              <p:nvPr/>
            </p:nvSpPr>
            <p:spPr bwMode="auto">
              <a:xfrm>
                <a:off x="2303359" y="630442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78"/>
              <p:cNvSpPr>
                <a:spLocks noChangeArrowheads="1"/>
              </p:cNvSpPr>
              <p:nvPr/>
            </p:nvSpPr>
            <p:spPr bwMode="auto">
              <a:xfrm>
                <a:off x="1499944"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79"/>
              <p:cNvSpPr>
                <a:spLocks noChangeArrowheads="1"/>
              </p:cNvSpPr>
              <p:nvPr/>
            </p:nvSpPr>
            <p:spPr bwMode="auto">
              <a:xfrm>
                <a:off x="2303359" y="6037492"/>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80"/>
              <p:cNvSpPr>
                <a:spLocks noChangeArrowheads="1"/>
              </p:cNvSpPr>
              <p:nvPr/>
            </p:nvSpPr>
            <p:spPr bwMode="auto">
              <a:xfrm>
                <a:off x="2303359" y="5766619"/>
                <a:ext cx="156476" cy="788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81"/>
              <p:cNvSpPr>
                <a:spLocks noChangeArrowheads="1"/>
              </p:cNvSpPr>
              <p:nvPr/>
            </p:nvSpPr>
            <p:spPr bwMode="auto">
              <a:xfrm>
                <a:off x="1499944" y="4959260"/>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82"/>
              <p:cNvSpPr>
                <a:spLocks noChangeArrowheads="1"/>
              </p:cNvSpPr>
              <p:nvPr/>
            </p:nvSpPr>
            <p:spPr bwMode="auto">
              <a:xfrm>
                <a:off x="1499944" y="4959260"/>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83"/>
              <p:cNvSpPr>
                <a:spLocks noChangeArrowheads="1"/>
              </p:cNvSpPr>
              <p:nvPr/>
            </p:nvSpPr>
            <p:spPr bwMode="auto">
              <a:xfrm>
                <a:off x="1766873" y="495926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84"/>
              <p:cNvSpPr>
                <a:spLocks noChangeArrowheads="1"/>
              </p:cNvSpPr>
              <p:nvPr/>
            </p:nvSpPr>
            <p:spPr bwMode="auto">
              <a:xfrm>
                <a:off x="2036430" y="495926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85"/>
              <p:cNvSpPr>
                <a:spLocks noChangeArrowheads="1"/>
              </p:cNvSpPr>
              <p:nvPr/>
            </p:nvSpPr>
            <p:spPr bwMode="auto">
              <a:xfrm>
                <a:off x="2303359" y="495926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86"/>
              <p:cNvSpPr>
                <a:spLocks noChangeArrowheads="1"/>
              </p:cNvSpPr>
              <p:nvPr/>
            </p:nvSpPr>
            <p:spPr bwMode="auto">
              <a:xfrm>
                <a:off x="1499944" y="5230133"/>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87"/>
              <p:cNvSpPr>
                <a:spLocks noChangeArrowheads="1"/>
              </p:cNvSpPr>
              <p:nvPr/>
            </p:nvSpPr>
            <p:spPr bwMode="auto">
              <a:xfrm>
                <a:off x="1766873"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88"/>
              <p:cNvSpPr>
                <a:spLocks noChangeArrowheads="1"/>
              </p:cNvSpPr>
              <p:nvPr/>
            </p:nvSpPr>
            <p:spPr bwMode="auto">
              <a:xfrm>
                <a:off x="2036430"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89"/>
              <p:cNvSpPr>
                <a:spLocks noChangeArrowheads="1"/>
              </p:cNvSpPr>
              <p:nvPr/>
            </p:nvSpPr>
            <p:spPr bwMode="auto">
              <a:xfrm>
                <a:off x="2303359" y="5230133"/>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90"/>
              <p:cNvSpPr>
                <a:spLocks noChangeArrowheads="1"/>
              </p:cNvSpPr>
              <p:nvPr/>
            </p:nvSpPr>
            <p:spPr bwMode="auto">
              <a:xfrm>
                <a:off x="2303359" y="5230133"/>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91"/>
              <p:cNvSpPr>
                <a:spLocks noChangeArrowheads="1"/>
              </p:cNvSpPr>
              <p:nvPr/>
            </p:nvSpPr>
            <p:spPr bwMode="auto">
              <a:xfrm>
                <a:off x="1582784" y="4596343"/>
                <a:ext cx="14332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92"/>
              <p:cNvSpPr>
                <a:spLocks noChangeArrowheads="1"/>
              </p:cNvSpPr>
              <p:nvPr/>
            </p:nvSpPr>
            <p:spPr bwMode="auto">
              <a:xfrm>
                <a:off x="1773447" y="4596343"/>
                <a:ext cx="142011"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93"/>
              <p:cNvSpPr>
                <a:spLocks noChangeArrowheads="1"/>
              </p:cNvSpPr>
              <p:nvPr/>
            </p:nvSpPr>
            <p:spPr bwMode="auto">
              <a:xfrm>
                <a:off x="1030519" y="6783050"/>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94"/>
              <p:cNvSpPr>
                <a:spLocks noChangeArrowheads="1"/>
              </p:cNvSpPr>
              <p:nvPr/>
            </p:nvSpPr>
            <p:spPr bwMode="auto">
              <a:xfrm>
                <a:off x="2303359" y="6783050"/>
                <a:ext cx="649569"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701466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8"/>
                                        </p:tgtEl>
                                      </p:cBhvr>
                                    </p:animEffect>
                                    <p:set>
                                      <p:cBhvr>
                                        <p:cTn id="10" dur="1" fill="hold">
                                          <p:stCondLst>
                                            <p:cond delay="499"/>
                                          </p:stCondLst>
                                        </p:cTn>
                                        <p:tgtEl>
                                          <p:spTgt spid="30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03"/>
                                        </p:tgtEl>
                                      </p:cBhvr>
                                    </p:animEffect>
                                    <p:set>
                                      <p:cBhvr>
                                        <p:cTn id="13" dur="1" fill="hold">
                                          <p:stCondLst>
                                            <p:cond delay="499"/>
                                          </p:stCondLst>
                                        </p:cTn>
                                        <p:tgtEl>
                                          <p:spTgt spid="303"/>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5"/>
                                        </p:tgtEl>
                                        <p:attrNameLst>
                                          <p:attrName>style.visibility</p:attrName>
                                        </p:attrNameLst>
                                      </p:cBhvr>
                                      <p:to>
                                        <p:strVal val="visible"/>
                                      </p:to>
                                    </p:set>
                                    <p:animEffect transition="in" filter="fade">
                                      <p:cBhvr>
                                        <p:cTn id="20" dur="500"/>
                                        <p:tgtEl>
                                          <p:spTgt spid="19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2"/>
                                        </p:tgtEl>
                                        <p:attrNameLst>
                                          <p:attrName>style.visibility</p:attrName>
                                        </p:attrNameLst>
                                      </p:cBhvr>
                                      <p:to>
                                        <p:strVal val="visible"/>
                                      </p:to>
                                    </p:set>
                                    <p:animEffect transition="in" filter="fade">
                                      <p:cBhvr>
                                        <p:cTn id="24" dur="500"/>
                                        <p:tgtEl>
                                          <p:spTgt spid="13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3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p:cNvSpPr/>
          <p:nvPr/>
        </p:nvSpPr>
        <p:spPr bwMode="auto">
          <a:xfrm>
            <a:off x="6018822" y="2643252"/>
            <a:ext cx="2813225" cy="1667705"/>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12596" y="2636540"/>
            <a:ext cx="2813225" cy="1674418"/>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412595" y="1942390"/>
            <a:ext cx="11206976" cy="2465061"/>
            <a:chOff x="412595" y="1942390"/>
            <a:chExt cx="11206976" cy="2465061"/>
          </a:xfrm>
        </p:grpSpPr>
        <p:grpSp>
          <p:nvGrpSpPr>
            <p:cNvPr id="161" name="Group 160"/>
            <p:cNvGrpSpPr/>
            <p:nvPr/>
          </p:nvGrpSpPr>
          <p:grpSpPr>
            <a:xfrm>
              <a:off x="412595" y="4283366"/>
              <a:ext cx="11206974" cy="124085"/>
              <a:chOff x="142173" y="6674386"/>
              <a:chExt cx="12192000" cy="352244"/>
            </a:xfrm>
          </p:grpSpPr>
          <p:sp>
            <p:nvSpPr>
              <p:cNvPr id="162" name="Rectangle 161"/>
              <p:cNvSpPr/>
              <p:nvPr/>
            </p:nvSpPr>
            <p:spPr bwMode="auto">
              <a:xfrm>
                <a:off x="142173" y="6674386"/>
                <a:ext cx="3070718" cy="35224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3212891" y="6674386"/>
                <a:ext cx="3035506" cy="352244"/>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7" name="Rectangle 166"/>
              <p:cNvSpPr/>
              <p:nvPr/>
            </p:nvSpPr>
            <p:spPr bwMode="auto">
              <a:xfrm>
                <a:off x="6248398" y="6674386"/>
                <a:ext cx="3037774" cy="3522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9286173" y="6674386"/>
                <a:ext cx="3048000" cy="352244"/>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412595" y="1942390"/>
              <a:ext cx="11206976" cy="2068844"/>
              <a:chOff x="-1" y="1920017"/>
              <a:chExt cx="9753601" cy="2141309"/>
            </a:xfrm>
          </p:grpSpPr>
          <p:sp>
            <p:nvSpPr>
              <p:cNvPr id="3" name="Rectangle 2"/>
              <p:cNvSpPr/>
              <p:nvPr/>
            </p:nvSpPr>
            <p:spPr bwMode="auto">
              <a:xfrm>
                <a:off x="-1" y="1920018"/>
                <a:ext cx="2438400" cy="72054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Increased security</a:t>
                </a:r>
              </a:p>
            </p:txBody>
          </p:sp>
          <p:sp>
            <p:nvSpPr>
              <p:cNvPr id="4" name="Rectangle 3"/>
              <p:cNvSpPr/>
              <p:nvPr/>
            </p:nvSpPr>
            <p:spPr bwMode="auto">
              <a:xfrm>
                <a:off x="2438399" y="1920018"/>
                <a:ext cx="2438400" cy="720546"/>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HSM protected keys</a:t>
                </a:r>
              </a:p>
            </p:txBody>
          </p:sp>
          <p:sp>
            <p:nvSpPr>
              <p:cNvPr id="5" name="Rectangle 4"/>
              <p:cNvSpPr/>
              <p:nvPr/>
            </p:nvSpPr>
            <p:spPr bwMode="auto">
              <a:xfrm>
                <a:off x="4876799" y="1920018"/>
                <a:ext cx="2438400" cy="7205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Compliance</a:t>
                </a:r>
              </a:p>
            </p:txBody>
          </p:sp>
          <p:sp>
            <p:nvSpPr>
              <p:cNvPr id="7" name="Rectangle 6"/>
              <p:cNvSpPr/>
              <p:nvPr/>
            </p:nvSpPr>
            <p:spPr bwMode="auto">
              <a:xfrm>
                <a:off x="7315200" y="1920017"/>
                <a:ext cx="2438400" cy="720546"/>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rgbClr val="FFFFFF"/>
                    </a:solidFill>
                  </a:rPr>
                  <a:t>Monitoring</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 y="2640562"/>
                <a:ext cx="2438400" cy="1420764"/>
              </a:xfrm>
              <a:prstGeom prst="rect">
                <a:avLst/>
              </a:prstGeom>
              <a:noFill/>
            </p:spPr>
            <p:txBody>
              <a:bodyPr wrap="square" lIns="182880" tIns="146304" rIns="182880" bIns="146304" rtlCol="0">
                <a:spAutoFit/>
              </a:bodyPr>
              <a:lstStyle/>
              <a:p>
                <a:r>
                  <a:rPr lang="en-US" sz="1400" dirty="0">
                    <a:solidFill>
                      <a:srgbClr val="505050"/>
                    </a:solidFill>
                  </a:rPr>
                  <a:t>Encrypt keys and small secrets like passwords using keys protected by tightly controlled and monitored Hardware Security Modules (HSMs)</a:t>
                </a:r>
                <a:endParaRPr lang="en-US" sz="1400" dirty="0">
                  <a:gradFill>
                    <a:gsLst>
                      <a:gs pos="2917">
                        <a:srgbClr val="505050"/>
                      </a:gs>
                      <a:gs pos="30000">
                        <a:srgbClr val="505050"/>
                      </a:gs>
                    </a:gsLst>
                    <a:lin ang="5400000" scaled="0"/>
                  </a:gradFill>
                </a:endParaRPr>
              </a:p>
            </p:txBody>
          </p:sp>
          <p:sp>
            <p:nvSpPr>
              <p:cNvPr id="10" name="TextBox 9"/>
              <p:cNvSpPr txBox="1"/>
              <p:nvPr/>
            </p:nvSpPr>
            <p:spPr>
              <a:xfrm>
                <a:off x="2438398" y="2640562"/>
                <a:ext cx="2438400" cy="1197774"/>
              </a:xfrm>
              <a:prstGeom prst="rect">
                <a:avLst/>
              </a:prstGeom>
              <a:noFill/>
            </p:spPr>
            <p:txBody>
              <a:bodyPr wrap="square" lIns="182880" tIns="146304" rIns="182880" bIns="146304" rtlCol="0">
                <a:spAutoFit/>
              </a:bodyPr>
              <a:lstStyle/>
              <a:p>
                <a:r>
                  <a:rPr lang="en-US" sz="1400" dirty="0">
                    <a:solidFill>
                      <a:schemeClr val="bg1"/>
                    </a:solidFill>
                  </a:rPr>
                  <a:t>Import or generate your keys in HSMs for added assurance – so that keys stay within the HSM boundary</a:t>
                </a:r>
              </a:p>
            </p:txBody>
          </p:sp>
          <p:sp>
            <p:nvSpPr>
              <p:cNvPr id="11" name="TextBox 10"/>
              <p:cNvSpPr txBox="1"/>
              <p:nvPr/>
            </p:nvSpPr>
            <p:spPr>
              <a:xfrm>
                <a:off x="4876799" y="2640562"/>
                <a:ext cx="2438399" cy="1420764"/>
              </a:xfrm>
              <a:prstGeom prst="rect">
                <a:avLst/>
              </a:prstGeom>
              <a:noFill/>
            </p:spPr>
            <p:txBody>
              <a:bodyPr wrap="square" lIns="182880" tIns="146304" rIns="182880" bIns="146304" rtlCol="0">
                <a:spAutoFit/>
              </a:bodyPr>
              <a:lstStyle>
                <a:defPPr>
                  <a:defRPr lang="en-US"/>
                </a:defPPr>
                <a:lvl1pPr>
                  <a:lnSpc>
                    <a:spcPct val="90000"/>
                  </a:lnSpc>
                  <a:defRPr sz="1400"/>
                </a:lvl1pPr>
              </a:lstStyle>
              <a:p>
                <a:pPr>
                  <a:lnSpc>
                    <a:spcPct val="100000"/>
                  </a:lnSpc>
                </a:pPr>
                <a:r>
                  <a:rPr lang="en-US" dirty="0">
                    <a:solidFill>
                      <a:srgbClr val="505050"/>
                    </a:solidFill>
                  </a:rPr>
                  <a:t>Comply with regulatory standards for secure key management, including the US Government FIPS 140-2 Level 2 and Common Criteria EAL 4+</a:t>
                </a:r>
              </a:p>
            </p:txBody>
          </p:sp>
          <p:sp>
            <p:nvSpPr>
              <p:cNvPr id="13" name="TextBox 12"/>
              <p:cNvSpPr txBox="1"/>
              <p:nvPr/>
            </p:nvSpPr>
            <p:spPr>
              <a:xfrm>
                <a:off x="7315198" y="2640562"/>
                <a:ext cx="2438400" cy="1309270"/>
              </a:xfrm>
              <a:prstGeom prst="rect">
                <a:avLst/>
              </a:prstGeom>
              <a:noFill/>
            </p:spPr>
            <p:txBody>
              <a:bodyPr wrap="square" lIns="182880" tIns="146304" rIns="182880" bIns="146304" rtlCol="0">
                <a:spAutoFit/>
              </a:bodyPr>
              <a:lstStyle>
                <a:defPPr>
                  <a:defRPr lang="en-US"/>
                </a:defPPr>
                <a:lvl1pPr>
                  <a:lnSpc>
                    <a:spcPct val="90000"/>
                  </a:lnSpc>
                  <a:defRPr sz="1400"/>
                </a:lvl1pPr>
              </a:lstStyle>
              <a:p>
                <a:r>
                  <a:rPr lang="en-US" dirty="0">
                    <a:solidFill>
                      <a:schemeClr val="bg1"/>
                    </a:solidFill>
                  </a:rPr>
                  <a:t>Monitor and audit key use through Azure logging – pipe logs into HDInsight or your SIEM for additional analysis (coming soon)</a:t>
                </a:r>
              </a:p>
            </p:txBody>
          </p:sp>
        </p:grpSp>
      </p:grpSp>
      <p:grpSp>
        <p:nvGrpSpPr>
          <p:cNvPr id="15" name="Group 14"/>
          <p:cNvGrpSpPr/>
          <p:nvPr/>
        </p:nvGrpSpPr>
        <p:grpSpPr>
          <a:xfrm>
            <a:off x="5446143" y="4210147"/>
            <a:ext cx="4562419" cy="2811678"/>
            <a:chOff x="6500851" y="3483227"/>
            <a:chExt cx="5854620" cy="3608021"/>
          </a:xfrm>
        </p:grpSpPr>
        <p:sp>
          <p:nvSpPr>
            <p:cNvPr id="163" name="Freeform 25"/>
            <p:cNvSpPr>
              <a:spLocks/>
            </p:cNvSpPr>
            <p:nvPr/>
          </p:nvSpPr>
          <p:spPr bwMode="auto">
            <a:xfrm>
              <a:off x="6500851" y="3483227"/>
              <a:ext cx="5854620" cy="3608021"/>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tx2">
                <a:lumMod val="10000"/>
                <a:lumOff val="90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B0F0"/>
                </a:solidFill>
              </a:endParaRPr>
            </a:p>
          </p:txBody>
        </p:sp>
        <p:grpSp>
          <p:nvGrpSpPr>
            <p:cNvPr id="14" name="Group 13"/>
            <p:cNvGrpSpPr/>
            <p:nvPr/>
          </p:nvGrpSpPr>
          <p:grpSpPr>
            <a:xfrm>
              <a:off x="7670204" y="4209878"/>
              <a:ext cx="3045152" cy="1992958"/>
              <a:chOff x="7670204" y="4209878"/>
              <a:chExt cx="3045152" cy="1992958"/>
            </a:xfrm>
          </p:grpSpPr>
          <p:grpSp>
            <p:nvGrpSpPr>
              <p:cNvPr id="131" name="Group 130"/>
              <p:cNvGrpSpPr/>
              <p:nvPr/>
            </p:nvGrpSpPr>
            <p:grpSpPr>
              <a:xfrm>
                <a:off x="9255230" y="4209878"/>
                <a:ext cx="714147" cy="487840"/>
                <a:chOff x="10236200" y="3170238"/>
                <a:chExt cx="1062038" cy="725487"/>
              </a:xfrm>
              <a:solidFill>
                <a:schemeClr val="bg1">
                  <a:lumMod val="65000"/>
                </a:schemeClr>
              </a:solidFill>
            </p:grpSpPr>
            <p:sp>
              <p:nvSpPr>
                <p:cNvPr id="132" name="Freeform 131"/>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Freeform 132"/>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Freeform 133"/>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Freeform 134"/>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Freeform 135"/>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7" name="Freeform 136"/>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8" name="Freeform 137"/>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9" name="Freeform 138"/>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0" name="Freeform 139"/>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1" name="Freeform 140"/>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2" name="Freeform 141"/>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Freeform 142"/>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143"/>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144"/>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6" name="Freeform 145"/>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7" name="Freeform 146"/>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8" name="Freeform 147"/>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9" name="Freeform 148"/>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0" name="Freeform 149"/>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1" name="Freeform 150"/>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2" name="Freeform 151"/>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152"/>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4" name="Freeform 153"/>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5" name="Freeform 154"/>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6" name="Freeform 155"/>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7" name="Freeform 156"/>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8" name="Freeform 157"/>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9" name="Freeform 158"/>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0" name="Freeform 159"/>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64" name="Group 63"/>
              <p:cNvGrpSpPr/>
              <p:nvPr/>
            </p:nvGrpSpPr>
            <p:grpSpPr>
              <a:xfrm>
                <a:off x="7670204" y="4435870"/>
                <a:ext cx="1728555" cy="1181597"/>
                <a:chOff x="7824788" y="2765425"/>
                <a:chExt cx="1971675" cy="1347788"/>
              </a:xfrm>
              <a:solidFill>
                <a:schemeClr val="accent6"/>
              </a:solidFill>
            </p:grpSpPr>
            <p:sp>
              <p:nvSpPr>
                <p:cNvPr id="65" name="Freeform 34"/>
                <p:cNvSpPr>
                  <a:spLocks/>
                </p:cNvSpPr>
                <p:nvPr/>
              </p:nvSpPr>
              <p:spPr bwMode="auto">
                <a:xfrm>
                  <a:off x="8831263"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Freeform 35"/>
                <p:cNvSpPr>
                  <a:spLocks/>
                </p:cNvSpPr>
                <p:nvPr/>
              </p:nvSpPr>
              <p:spPr bwMode="auto">
                <a:xfrm>
                  <a:off x="9220200" y="38020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8" y="23"/>
                        <a:pt x="15" y="25"/>
                        <a:pt x="12" y="26"/>
                      </a:cubicBezTo>
                      <a:cubicBezTo>
                        <a:pt x="8" y="28"/>
                        <a:pt x="4" y="29"/>
                        <a:pt x="0" y="30"/>
                      </a:cubicBezTo>
                      <a:cubicBezTo>
                        <a:pt x="0" y="16"/>
                        <a:pt x="0" y="16"/>
                        <a:pt x="0" y="16"/>
                      </a:cubicBezTo>
                      <a:cubicBezTo>
                        <a:pt x="2"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Freeform 36"/>
                <p:cNvSpPr>
                  <a:spLocks noEditPoints="1"/>
                </p:cNvSpPr>
                <p:nvPr/>
              </p:nvSpPr>
              <p:spPr bwMode="auto">
                <a:xfrm>
                  <a:off x="8988425" y="3798888"/>
                  <a:ext cx="207963" cy="314325"/>
                </a:xfrm>
                <a:custGeom>
                  <a:avLst/>
                  <a:gdLst>
                    <a:gd name="T0" fmla="*/ 35 w 73"/>
                    <a:gd name="T1" fmla="*/ 110 h 110"/>
                    <a:gd name="T2" fmla="*/ 9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8 w 73"/>
                    <a:gd name="T19" fmla="*/ 57 h 110"/>
                    <a:gd name="T20" fmla="*/ 37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6" y="106"/>
                        <a:pt x="9" y="97"/>
                      </a:cubicBezTo>
                      <a:cubicBezTo>
                        <a:pt x="3" y="88"/>
                        <a:pt x="0" y="74"/>
                        <a:pt x="0" y="57"/>
                      </a:cubicBezTo>
                      <a:cubicBezTo>
                        <a:pt x="0" y="38"/>
                        <a:pt x="3" y="24"/>
                        <a:pt x="10" y="14"/>
                      </a:cubicBezTo>
                      <a:cubicBezTo>
                        <a:pt x="16" y="5"/>
                        <a:pt x="26" y="0"/>
                        <a:pt x="38" y="0"/>
                      </a:cubicBezTo>
                      <a:cubicBezTo>
                        <a:pt x="61" y="0"/>
                        <a:pt x="73" y="18"/>
                        <a:pt x="73" y="55"/>
                      </a:cubicBezTo>
                      <a:cubicBezTo>
                        <a:pt x="73" y="73"/>
                        <a:pt x="70" y="87"/>
                        <a:pt x="63" y="96"/>
                      </a:cubicBezTo>
                      <a:cubicBezTo>
                        <a:pt x="57" y="106"/>
                        <a:pt x="47" y="110"/>
                        <a:pt x="35" y="110"/>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Freeform 37"/>
                <p:cNvSpPr>
                  <a:spLocks noEditPoints="1"/>
                </p:cNvSpPr>
                <p:nvPr/>
              </p:nvSpPr>
              <p:spPr bwMode="auto">
                <a:xfrm>
                  <a:off x="9377363" y="3798888"/>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4"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5"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Freeform 38"/>
                <p:cNvSpPr>
                  <a:spLocks/>
                </p:cNvSpPr>
                <p:nvPr/>
              </p:nvSpPr>
              <p:spPr bwMode="auto">
                <a:xfrm>
                  <a:off x="8040688"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39"/>
                <p:cNvSpPr>
                  <a:spLocks/>
                </p:cNvSpPr>
                <p:nvPr/>
              </p:nvSpPr>
              <p:spPr bwMode="auto">
                <a:xfrm>
                  <a:off x="82153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Freeform 40"/>
                <p:cNvSpPr>
                  <a:spLocks/>
                </p:cNvSpPr>
                <p:nvPr/>
              </p:nvSpPr>
              <p:spPr bwMode="auto">
                <a:xfrm>
                  <a:off x="8372475"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Freeform 41"/>
                <p:cNvSpPr>
                  <a:spLocks/>
                </p:cNvSpPr>
                <p:nvPr/>
              </p:nvSpPr>
              <p:spPr bwMode="auto">
                <a:xfrm>
                  <a:off x="85328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Freeform 42"/>
                <p:cNvSpPr>
                  <a:spLocks/>
                </p:cNvSpPr>
                <p:nvPr/>
              </p:nvSpPr>
              <p:spPr bwMode="auto">
                <a:xfrm>
                  <a:off x="9428163" y="34591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Freeform 43"/>
                <p:cNvSpPr>
                  <a:spLocks/>
                </p:cNvSpPr>
                <p:nvPr/>
              </p:nvSpPr>
              <p:spPr bwMode="auto">
                <a:xfrm>
                  <a:off x="7824788"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Freeform 44"/>
                <p:cNvSpPr>
                  <a:spLocks/>
                </p:cNvSpPr>
                <p:nvPr/>
              </p:nvSpPr>
              <p:spPr bwMode="auto">
                <a:xfrm>
                  <a:off x="8426450"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10"/>
                      </a:cubicBezTo>
                      <a:cubicBezTo>
                        <a:pt x="19" y="8"/>
                        <a:pt x="21" y="7"/>
                        <a:pt x="24" y="5"/>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Freeform 45"/>
                <p:cNvSpPr>
                  <a:spLocks noEditPoints="1"/>
                </p:cNvSpPr>
                <p:nvPr/>
              </p:nvSpPr>
              <p:spPr bwMode="auto">
                <a:xfrm>
                  <a:off x="8197850" y="3798888"/>
                  <a:ext cx="207963" cy="314325"/>
                </a:xfrm>
                <a:custGeom>
                  <a:avLst/>
                  <a:gdLst>
                    <a:gd name="T0" fmla="*/ 35 w 73"/>
                    <a:gd name="T1" fmla="*/ 110 h 110"/>
                    <a:gd name="T2" fmla="*/ 9 w 73"/>
                    <a:gd name="T3" fmla="*/ 97 h 110"/>
                    <a:gd name="T4" fmla="*/ 0 w 73"/>
                    <a:gd name="T5" fmla="*/ 57 h 110"/>
                    <a:gd name="T6" fmla="*/ 9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7 w 73"/>
                    <a:gd name="T19" fmla="*/ 57 h 110"/>
                    <a:gd name="T20" fmla="*/ 36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5" y="106"/>
                        <a:pt x="9" y="97"/>
                      </a:cubicBezTo>
                      <a:cubicBezTo>
                        <a:pt x="3" y="88"/>
                        <a:pt x="0" y="74"/>
                        <a:pt x="0" y="57"/>
                      </a:cubicBezTo>
                      <a:cubicBezTo>
                        <a:pt x="0" y="38"/>
                        <a:pt x="3" y="24"/>
                        <a:pt x="9" y="14"/>
                      </a:cubicBezTo>
                      <a:cubicBezTo>
                        <a:pt x="16" y="5"/>
                        <a:pt x="25" y="0"/>
                        <a:pt x="38" y="0"/>
                      </a:cubicBezTo>
                      <a:cubicBezTo>
                        <a:pt x="61" y="0"/>
                        <a:pt x="73" y="18"/>
                        <a:pt x="73" y="55"/>
                      </a:cubicBezTo>
                      <a:cubicBezTo>
                        <a:pt x="73" y="73"/>
                        <a:pt x="70" y="87"/>
                        <a:pt x="63" y="96"/>
                      </a:cubicBezTo>
                      <a:cubicBezTo>
                        <a:pt x="56" y="106"/>
                        <a:pt x="47" y="110"/>
                        <a:pt x="35" y="110"/>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46"/>
                <p:cNvSpPr>
                  <a:spLocks noEditPoints="1"/>
                </p:cNvSpPr>
                <p:nvPr/>
              </p:nvSpPr>
              <p:spPr bwMode="auto">
                <a:xfrm>
                  <a:off x="7972425" y="3452813"/>
                  <a:ext cx="207963"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47"/>
                <p:cNvSpPr>
                  <a:spLocks noEditPoints="1"/>
                </p:cNvSpPr>
                <p:nvPr/>
              </p:nvSpPr>
              <p:spPr bwMode="auto">
                <a:xfrm>
                  <a:off x="8691563"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Freeform 48"/>
                <p:cNvSpPr>
                  <a:spLocks noEditPoints="1"/>
                </p:cNvSpPr>
                <p:nvPr/>
              </p:nvSpPr>
              <p:spPr bwMode="auto">
                <a:xfrm>
                  <a:off x="8942388"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6"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49"/>
                <p:cNvSpPr>
                  <a:spLocks/>
                </p:cNvSpPr>
                <p:nvPr/>
              </p:nvSpPr>
              <p:spPr bwMode="auto">
                <a:xfrm>
                  <a:off x="8677275" y="2771775"/>
                  <a:ext cx="111125" cy="301625"/>
                </a:xfrm>
                <a:custGeom>
                  <a:avLst/>
                  <a:gdLst>
                    <a:gd name="T0" fmla="*/ 39 w 39"/>
                    <a:gd name="T1" fmla="*/ 0 h 106"/>
                    <a:gd name="T2" fmla="*/ 39 w 39"/>
                    <a:gd name="T3" fmla="*/ 106 h 106"/>
                    <a:gd name="T4" fmla="*/ 22 w 39"/>
                    <a:gd name="T5" fmla="*/ 106 h 106"/>
                    <a:gd name="T6" fmla="*/ 22 w 39"/>
                    <a:gd name="T7" fmla="*/ 20 h 106"/>
                    <a:gd name="T8" fmla="*/ 12 w 39"/>
                    <a:gd name="T9" fmla="*/ 26 h 106"/>
                    <a:gd name="T10" fmla="*/ 0 w 39"/>
                    <a:gd name="T11" fmla="*/ 30 h 106"/>
                    <a:gd name="T12" fmla="*/ 0 w 39"/>
                    <a:gd name="T13" fmla="*/ 16 h 106"/>
                    <a:gd name="T14" fmla="*/ 8 w 39"/>
                    <a:gd name="T15" fmla="*/ 13 h 106"/>
                    <a:gd name="T16" fmla="*/ 16 w 39"/>
                    <a:gd name="T17" fmla="*/ 9 h 106"/>
                    <a:gd name="T18" fmla="*/ 24 w 39"/>
                    <a:gd name="T19" fmla="*/ 5 h 106"/>
                    <a:gd name="T20" fmla="*/ 32 w 39"/>
                    <a:gd name="T21" fmla="*/ 0 h 106"/>
                    <a:gd name="T22" fmla="*/ 39 w 39"/>
                    <a:gd name="T2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6">
                      <a:moveTo>
                        <a:pt x="39" y="0"/>
                      </a:moveTo>
                      <a:cubicBezTo>
                        <a:pt x="39" y="106"/>
                        <a:pt x="39" y="106"/>
                        <a:pt x="39" y="106"/>
                      </a:cubicBezTo>
                      <a:cubicBezTo>
                        <a:pt x="22" y="106"/>
                        <a:pt x="22" y="106"/>
                        <a:pt x="22" y="106"/>
                      </a:cubicBezTo>
                      <a:cubicBezTo>
                        <a:pt x="22" y="20"/>
                        <a:pt x="22" y="20"/>
                        <a:pt x="22" y="20"/>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9"/>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50"/>
                <p:cNvSpPr>
                  <a:spLocks noEditPoints="1"/>
                </p:cNvSpPr>
                <p:nvPr/>
              </p:nvSpPr>
              <p:spPr bwMode="auto">
                <a:xfrm>
                  <a:off x="8837613" y="2765425"/>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4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3" y="18"/>
                        <a:pt x="73" y="55"/>
                      </a:cubicBezTo>
                      <a:cubicBezTo>
                        <a:pt x="73" y="73"/>
                        <a:pt x="70" y="87"/>
                        <a:pt x="64" y="96"/>
                      </a:cubicBezTo>
                      <a:cubicBezTo>
                        <a:pt x="57" y="106"/>
                        <a:pt x="48" y="110"/>
                        <a:pt x="36" y="110"/>
                      </a:cubicBezTo>
                      <a:close/>
                      <a:moveTo>
                        <a:pt x="37" y="14"/>
                      </a:moveTo>
                      <a:cubicBezTo>
                        <a:pt x="24" y="14"/>
                        <a:pt x="18" y="28"/>
                        <a:pt x="18" y="57"/>
                      </a:cubicBezTo>
                      <a:cubicBezTo>
                        <a:pt x="18" y="83"/>
                        <a:pt x="24" y="97"/>
                        <a:pt x="37" y="97"/>
                      </a:cubicBezTo>
                      <a:cubicBezTo>
                        <a:pt x="50"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51"/>
                <p:cNvSpPr>
                  <a:spLocks noEditPoints="1"/>
                </p:cNvSpPr>
                <p:nvPr/>
              </p:nvSpPr>
              <p:spPr bwMode="auto">
                <a:xfrm>
                  <a:off x="9088438" y="2765425"/>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4"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Freeform 52"/>
                <p:cNvSpPr>
                  <a:spLocks noEditPoints="1"/>
                </p:cNvSpPr>
                <p:nvPr/>
              </p:nvSpPr>
              <p:spPr bwMode="auto">
                <a:xfrm>
                  <a:off x="9196388" y="3452813"/>
                  <a:ext cx="209550" cy="317500"/>
                </a:xfrm>
                <a:custGeom>
                  <a:avLst/>
                  <a:gdLst>
                    <a:gd name="T0" fmla="*/ 36 w 73"/>
                    <a:gd name="T1" fmla="*/ 111 h 111"/>
                    <a:gd name="T2" fmla="*/ 10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8"/>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4"/>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Freeform 53"/>
                <p:cNvSpPr>
                  <a:spLocks noEditPoints="1"/>
                </p:cNvSpPr>
                <p:nvPr/>
              </p:nvSpPr>
              <p:spPr bwMode="auto">
                <a:xfrm>
                  <a:off x="9588500" y="3452813"/>
                  <a:ext cx="207963" cy="317500"/>
                </a:xfrm>
                <a:custGeom>
                  <a:avLst/>
                  <a:gdLst>
                    <a:gd name="T0" fmla="*/ 35 w 73"/>
                    <a:gd name="T1" fmla="*/ 111 h 111"/>
                    <a:gd name="T2" fmla="*/ 9 w 73"/>
                    <a:gd name="T3" fmla="*/ 97 h 111"/>
                    <a:gd name="T4" fmla="*/ 0 w 73"/>
                    <a:gd name="T5" fmla="*/ 58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Freeform 54"/>
                <p:cNvSpPr>
                  <a:spLocks noEditPoints="1"/>
                </p:cNvSpPr>
                <p:nvPr/>
              </p:nvSpPr>
              <p:spPr bwMode="auto">
                <a:xfrm>
                  <a:off x="8586788" y="3798888"/>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4" y="110"/>
                        <a:pt x="16" y="106"/>
                        <a:pt x="10" y="97"/>
                      </a:cubicBezTo>
                      <a:cubicBezTo>
                        <a:pt x="3" y="88"/>
                        <a:pt x="0" y="74"/>
                        <a:pt x="0" y="57"/>
                      </a:cubicBezTo>
                      <a:cubicBezTo>
                        <a:pt x="0" y="38"/>
                        <a:pt x="3" y="24"/>
                        <a:pt x="10" y="14"/>
                      </a:cubicBezTo>
                      <a:cubicBezTo>
                        <a:pt x="16" y="5"/>
                        <a:pt x="26" y="0"/>
                        <a:pt x="38" y="0"/>
                      </a:cubicBezTo>
                      <a:cubicBezTo>
                        <a:pt x="62" y="0"/>
                        <a:pt x="73" y="18"/>
                        <a:pt x="73" y="55"/>
                      </a:cubicBezTo>
                      <a:cubicBezTo>
                        <a:pt x="73" y="73"/>
                        <a:pt x="70" y="87"/>
                        <a:pt x="63" y="96"/>
                      </a:cubicBezTo>
                      <a:cubicBezTo>
                        <a:pt x="57" y="106"/>
                        <a:pt x="47" y="110"/>
                        <a:pt x="36" y="110"/>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Freeform 55"/>
                <p:cNvSpPr>
                  <a:spLocks/>
                </p:cNvSpPr>
                <p:nvPr/>
              </p:nvSpPr>
              <p:spPr bwMode="auto">
                <a:xfrm>
                  <a:off x="8831263"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3" y="11"/>
                        <a:pt x="16" y="10"/>
                      </a:cubicBezTo>
                      <a:cubicBezTo>
                        <a:pt x="19" y="9"/>
                        <a:pt x="21" y="7"/>
                        <a:pt x="24" y="6"/>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Freeform 56"/>
                <p:cNvSpPr>
                  <a:spLocks noEditPoints="1"/>
                </p:cNvSpPr>
                <p:nvPr/>
              </p:nvSpPr>
              <p:spPr bwMode="auto">
                <a:xfrm>
                  <a:off x="8988425" y="3108325"/>
                  <a:ext cx="207963" cy="315913"/>
                </a:xfrm>
                <a:custGeom>
                  <a:avLst/>
                  <a:gdLst>
                    <a:gd name="T0" fmla="*/ 35 w 73"/>
                    <a:gd name="T1" fmla="*/ 111 h 111"/>
                    <a:gd name="T2" fmla="*/ 9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7"/>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Freeform 57"/>
                <p:cNvSpPr>
                  <a:spLocks/>
                </p:cNvSpPr>
                <p:nvPr/>
              </p:nvSpPr>
              <p:spPr bwMode="auto">
                <a:xfrm>
                  <a:off x="9223375"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Freeform 58"/>
                <p:cNvSpPr>
                  <a:spLocks noEditPoints="1"/>
                </p:cNvSpPr>
                <p:nvPr/>
              </p:nvSpPr>
              <p:spPr bwMode="auto">
                <a:xfrm>
                  <a:off x="938053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0" name="Freeform 59"/>
                <p:cNvSpPr>
                  <a:spLocks/>
                </p:cNvSpPr>
                <p:nvPr/>
              </p:nvSpPr>
              <p:spPr bwMode="auto">
                <a:xfrm>
                  <a:off x="8040688"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3 w 39"/>
                    <a:gd name="T19" fmla="*/ 6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7"/>
                      </a:cubicBezTo>
                      <a:cubicBezTo>
                        <a:pt x="8" y="28"/>
                        <a:pt x="4" y="29"/>
                        <a:pt x="0" y="31"/>
                      </a:cubicBezTo>
                      <a:cubicBezTo>
                        <a:pt x="0" y="16"/>
                        <a:pt x="0" y="16"/>
                        <a:pt x="0" y="16"/>
                      </a:cubicBezTo>
                      <a:cubicBezTo>
                        <a:pt x="3" y="15"/>
                        <a:pt x="5" y="14"/>
                        <a:pt x="8" y="13"/>
                      </a:cubicBezTo>
                      <a:cubicBezTo>
                        <a:pt x="11" y="12"/>
                        <a:pt x="13" y="11"/>
                        <a:pt x="16" y="10"/>
                      </a:cubicBezTo>
                      <a:cubicBezTo>
                        <a:pt x="18" y="9"/>
                        <a:pt x="21" y="7"/>
                        <a:pt x="23" y="6"/>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1" name="Freeform 60"/>
                <p:cNvSpPr>
                  <a:spLocks/>
                </p:cNvSpPr>
                <p:nvPr/>
              </p:nvSpPr>
              <p:spPr bwMode="auto">
                <a:xfrm>
                  <a:off x="8426450"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2" name="Freeform 61"/>
                <p:cNvSpPr>
                  <a:spLocks noEditPoints="1"/>
                </p:cNvSpPr>
                <p:nvPr/>
              </p:nvSpPr>
              <p:spPr bwMode="auto">
                <a:xfrm>
                  <a:off x="8197850" y="3108325"/>
                  <a:ext cx="207963" cy="315913"/>
                </a:xfrm>
                <a:custGeom>
                  <a:avLst/>
                  <a:gdLst>
                    <a:gd name="T0" fmla="*/ 35 w 73"/>
                    <a:gd name="T1" fmla="*/ 111 h 111"/>
                    <a:gd name="T2" fmla="*/ 9 w 73"/>
                    <a:gd name="T3" fmla="*/ 97 h 111"/>
                    <a:gd name="T4" fmla="*/ 0 w 73"/>
                    <a:gd name="T5" fmla="*/ 57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7"/>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62"/>
                <p:cNvSpPr>
                  <a:spLocks noEditPoints="1"/>
                </p:cNvSpPr>
                <p:nvPr/>
              </p:nvSpPr>
              <p:spPr bwMode="auto">
                <a:xfrm>
                  <a:off x="858678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7"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94" name="Group 93"/>
              <p:cNvGrpSpPr/>
              <p:nvPr/>
            </p:nvGrpSpPr>
            <p:grpSpPr>
              <a:xfrm>
                <a:off x="9784274" y="4790767"/>
                <a:ext cx="931082" cy="636030"/>
                <a:chOff x="10236200" y="3170238"/>
                <a:chExt cx="1062038" cy="725487"/>
              </a:xfrm>
              <a:solidFill>
                <a:schemeClr val="accent5"/>
              </a:solidFill>
            </p:grpSpPr>
            <p:sp>
              <p:nvSpPr>
                <p:cNvPr id="95" name="Freeform 94"/>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95"/>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96"/>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97"/>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98"/>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Freeform 99"/>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Freeform 100"/>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Freeform 101"/>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Freeform 102"/>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Freeform 103"/>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104"/>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105"/>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7" name="Freeform 106"/>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107"/>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9" name="Freeform 108"/>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0" name="Freeform 109"/>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1" name="Freeform 110"/>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2" name="Freeform 111"/>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3" name="Freeform 112"/>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Freeform 113"/>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Freeform 114"/>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Freeform 115"/>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Freeform 116"/>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8" name="Freeform 117"/>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9" name="Freeform 118"/>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0" name="Freeform 119"/>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120"/>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2" name="Freeform 121"/>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Freeform 122"/>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27" name="Group 126"/>
              <p:cNvGrpSpPr/>
              <p:nvPr/>
            </p:nvGrpSpPr>
            <p:grpSpPr>
              <a:xfrm>
                <a:off x="8616736" y="5375377"/>
                <a:ext cx="702773" cy="827459"/>
                <a:chOff x="5433800" y="4790767"/>
                <a:chExt cx="1264119" cy="1488399"/>
              </a:xfrm>
              <a:effectLst/>
            </p:grpSpPr>
            <p:sp>
              <p:nvSpPr>
                <p:cNvPr id="8" name="Oval 7"/>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nvGrpSpPr>
              <p:cNvPr id="128" name="Group 127"/>
              <p:cNvGrpSpPr/>
              <p:nvPr/>
            </p:nvGrpSpPr>
            <p:grpSpPr>
              <a:xfrm>
                <a:off x="9847006" y="5354227"/>
                <a:ext cx="506203" cy="596014"/>
                <a:chOff x="5433800" y="4790767"/>
                <a:chExt cx="1264119" cy="1488399"/>
              </a:xfrm>
              <a:effectLst/>
            </p:grpSpPr>
            <p:sp>
              <p:nvSpPr>
                <p:cNvPr id="129" name="Oval 128"/>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grpSp>
      <p:sp>
        <p:nvSpPr>
          <p:cNvPr id="2" name="Title 1"/>
          <p:cNvSpPr>
            <a:spLocks noGrp="1"/>
          </p:cNvSpPr>
          <p:nvPr>
            <p:ph type="title" idx="4294967295"/>
          </p:nvPr>
        </p:nvSpPr>
        <p:spPr>
          <a:xfrm>
            <a:off x="1111250" y="342900"/>
            <a:ext cx="11080750" cy="957263"/>
          </a:xfrm>
          <a:prstGeom prst="rect">
            <a:avLst/>
          </a:prstGeom>
        </p:spPr>
        <p:txBody>
          <a:bodyPr/>
          <a:lstStyle/>
          <a:p>
            <a:r>
              <a:rPr lang="en-US" sz="4800" dirty="0"/>
              <a:t>Enhance data protection and compliance </a:t>
            </a:r>
          </a:p>
        </p:txBody>
      </p:sp>
      <p:sp>
        <p:nvSpPr>
          <p:cNvPr id="46" name="TextBox 45"/>
          <p:cNvSpPr txBox="1"/>
          <p:nvPr/>
        </p:nvSpPr>
        <p:spPr>
          <a:xfrm>
            <a:off x="10505373" y="6264550"/>
            <a:ext cx="184730" cy="646331"/>
          </a:xfrm>
          <a:prstGeom prst="rect">
            <a:avLst/>
          </a:prstGeom>
          <a:noFill/>
        </p:spPr>
        <p:txBody>
          <a:bodyPr wrap="none" rtlCol="0">
            <a:spAutoFit/>
          </a:bodyPr>
          <a:lstStyle/>
          <a:p>
            <a:pPr algn="r"/>
            <a:endParaRPr lang="en-US" sz="3600" b="1" dirty="0">
              <a:solidFill>
                <a:srgbClr val="D0E6B8"/>
              </a:solidFill>
            </a:endParaRPr>
          </a:p>
        </p:txBody>
      </p:sp>
      <p:grpSp>
        <p:nvGrpSpPr>
          <p:cNvPr id="165" name="Group 164"/>
          <p:cNvGrpSpPr/>
          <p:nvPr/>
        </p:nvGrpSpPr>
        <p:grpSpPr>
          <a:xfrm>
            <a:off x="7383102" y="5168936"/>
            <a:ext cx="908118" cy="1039330"/>
            <a:chOff x="8908825" y="4457141"/>
            <a:chExt cx="1325107" cy="1516569"/>
          </a:xfrm>
        </p:grpSpPr>
        <p:grpSp>
          <p:nvGrpSpPr>
            <p:cNvPr id="54" name="Group 53"/>
            <p:cNvGrpSpPr/>
            <p:nvPr/>
          </p:nvGrpSpPr>
          <p:grpSpPr>
            <a:xfrm>
              <a:off x="8908825" y="4457141"/>
              <a:ext cx="1325107" cy="1516569"/>
              <a:chOff x="9692489" y="5620149"/>
              <a:chExt cx="837737" cy="958779"/>
            </a:xfrm>
            <a:solidFill>
              <a:srgbClr val="2E75B6"/>
            </a:solidFill>
          </p:grpSpPr>
          <p:sp>
            <p:nvSpPr>
              <p:cNvPr id="55" name="Freeform 10"/>
              <p:cNvSpPr>
                <a:spLocks/>
              </p:cNvSpPr>
              <p:nvPr/>
            </p:nvSpPr>
            <p:spPr bwMode="auto">
              <a:xfrm>
                <a:off x="9692489" y="5620149"/>
                <a:ext cx="837737" cy="958779"/>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6" name="Freeform 10"/>
              <p:cNvSpPr>
                <a:spLocks/>
              </p:cNvSpPr>
              <p:nvPr/>
            </p:nvSpPr>
            <p:spPr bwMode="auto">
              <a:xfrm>
                <a:off x="9765190" y="5703355"/>
                <a:ext cx="692335" cy="792366"/>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w="285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pic>
          <p:nvPicPr>
            <p:cNvPr id="164" name="Picture 1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300941" y="4910380"/>
              <a:ext cx="548133" cy="479138"/>
            </a:xfrm>
            <a:prstGeom prst="rect">
              <a:avLst/>
            </a:prstGeom>
          </p:spPr>
        </p:pic>
      </p:grpSp>
    </p:spTree>
    <p:extLst>
      <p:ext uri="{BB962C8B-B14F-4D97-AF65-F5344CB8AC3E}">
        <p14:creationId xmlns:p14="http://schemas.microsoft.com/office/powerpoint/2010/main" val="36375754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p:cTn id="7" dur="500" fill="hold"/>
                                        <p:tgtEl>
                                          <p:spTgt spid="165"/>
                                        </p:tgtEl>
                                        <p:attrNameLst>
                                          <p:attrName>ppt_w</p:attrName>
                                        </p:attrNameLst>
                                      </p:cBhvr>
                                      <p:tavLst>
                                        <p:tav tm="0">
                                          <p:val>
                                            <p:fltVal val="0"/>
                                          </p:val>
                                        </p:tav>
                                        <p:tav tm="100000">
                                          <p:val>
                                            <p:strVal val="#ppt_w"/>
                                          </p:val>
                                        </p:tav>
                                      </p:tavLst>
                                    </p:anim>
                                    <p:anim calcmode="lin" valueType="num">
                                      <p:cBhvr>
                                        <p:cTn id="8" dur="500" fill="hold"/>
                                        <p:tgtEl>
                                          <p:spTgt spid="165"/>
                                        </p:tgtEl>
                                        <p:attrNameLst>
                                          <p:attrName>ppt_h</p:attrName>
                                        </p:attrNameLst>
                                      </p:cBhvr>
                                      <p:tavLst>
                                        <p:tav tm="0">
                                          <p:val>
                                            <p:fltVal val="0"/>
                                          </p:val>
                                        </p:tav>
                                        <p:tav tm="100000">
                                          <p:val>
                                            <p:strVal val="#ppt_h"/>
                                          </p:val>
                                        </p:tav>
                                      </p:tavLst>
                                    </p:anim>
                                    <p:animEffect transition="in" filter="fade">
                                      <p:cBhvr>
                                        <p:cTn id="9"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190774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0632" y="2070511"/>
            <a:ext cx="2848714" cy="917575"/>
          </a:xfrm>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87611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280" y="500034"/>
            <a:ext cx="8772126" cy="917575"/>
          </a:xfrm>
          <a:prstGeom prst="rect">
            <a:avLst/>
          </a:prstGeom>
        </p:spPr>
        <p:txBody>
          <a:bodyPr/>
          <a:lstStyle/>
          <a:p>
            <a:r>
              <a:rPr lang="en-US" dirty="0"/>
              <a:t>Virtual Network Scenarios</a:t>
            </a:r>
          </a:p>
        </p:txBody>
      </p:sp>
      <p:sp>
        <p:nvSpPr>
          <p:cNvPr id="3" name="Content Placeholder 2"/>
          <p:cNvSpPr>
            <a:spLocks noGrp="1"/>
          </p:cNvSpPr>
          <p:nvPr>
            <p:ph sz="quarter" idx="10"/>
          </p:nvPr>
        </p:nvSpPr>
        <p:spPr>
          <a:xfrm>
            <a:off x="598120" y="1665212"/>
            <a:ext cx="10923320" cy="4343400"/>
          </a:xfrm>
          <a:prstGeom prst="rect">
            <a:avLst/>
          </a:prstGeom>
        </p:spPr>
        <p:txBody>
          <a:bodyPr>
            <a:noAutofit/>
          </a:bodyPr>
          <a:lstStyle/>
          <a:p>
            <a:r>
              <a:rPr lang="en-US" sz="2800" dirty="0"/>
              <a:t>Hybrid Public/Private Cloud</a:t>
            </a:r>
          </a:p>
          <a:p>
            <a:pPr marL="457200" lvl="1" indent="0">
              <a:buNone/>
            </a:pPr>
            <a:r>
              <a:rPr lang="en-US" dirty="0"/>
              <a:t>Enterprise app in Microsoft Azure</a:t>
            </a:r>
            <a:r>
              <a:rPr lang="en-US" altLang="zh-CN" dirty="0"/>
              <a:t> requiring connectivity to </a:t>
            </a:r>
            <a:r>
              <a:rPr lang="en-US" altLang="zh-CN" dirty="0" err="1"/>
              <a:t>on-premise</a:t>
            </a:r>
            <a:r>
              <a:rPr lang="en-US" altLang="zh-CN" dirty="0"/>
              <a:t> resources</a:t>
            </a:r>
            <a:endParaRPr lang="en-US" dirty="0"/>
          </a:p>
          <a:p>
            <a:r>
              <a:rPr lang="en-US" sz="2800" dirty="0"/>
              <a:t>Enterprise Identity and Access Control</a:t>
            </a:r>
          </a:p>
          <a:p>
            <a:pPr marL="457200" lvl="1" indent="0">
              <a:buNone/>
            </a:pPr>
            <a:r>
              <a:rPr lang="en-US" dirty="0"/>
              <a:t>Manage identity and access control with </a:t>
            </a:r>
            <a:r>
              <a:rPr lang="en-US" dirty="0" err="1"/>
              <a:t>on-premise</a:t>
            </a:r>
            <a:r>
              <a:rPr lang="en-US" dirty="0"/>
              <a:t> resources (on-premises Active Directory)</a:t>
            </a:r>
          </a:p>
          <a:p>
            <a:r>
              <a:rPr lang="en-US" sz="2800" dirty="0"/>
              <a:t>Monitoring and Management</a:t>
            </a:r>
          </a:p>
          <a:p>
            <a:pPr marL="457200" lvl="1" indent="0">
              <a:buNone/>
            </a:pPr>
            <a:r>
              <a:rPr lang="en-US" dirty="0"/>
              <a:t>Remote monitoring and trouble-shooting of resources running in Azure</a:t>
            </a:r>
          </a:p>
          <a:p>
            <a:r>
              <a:rPr lang="en-US" sz="2800" dirty="0"/>
              <a:t>Advanced Connectivity Requirements</a:t>
            </a:r>
          </a:p>
          <a:p>
            <a:pPr marL="457200" lvl="1" indent="0">
              <a:buNone/>
            </a:pPr>
            <a:r>
              <a:rPr lang="en-US" dirty="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58208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Cross-premises Connectivity</a:t>
            </a:r>
          </a:p>
        </p:txBody>
      </p:sp>
      <p:sp>
        <p:nvSpPr>
          <p:cNvPr id="3" name="Content Placeholder 2"/>
          <p:cNvSpPr>
            <a:spLocks noGrp="1"/>
          </p:cNvSpPr>
          <p:nvPr>
            <p:ph sz="quarter" idx="10"/>
          </p:nvPr>
        </p:nvSpPr>
        <p:spPr>
          <a:xfrm>
            <a:off x="274391" y="1620252"/>
            <a:ext cx="11614318" cy="5005295"/>
          </a:xfrm>
          <a:prstGeom prst="rect">
            <a:avLst/>
          </a:prstGeom>
        </p:spPr>
        <p:txBody>
          <a:bodyPr>
            <a:noAutofit/>
          </a:bodyPr>
          <a:lstStyle/>
          <a:p>
            <a:r>
              <a:rPr lang="en-US" sz="3200" dirty="0"/>
              <a:t>Site-to</a:t>
            </a:r>
            <a:r>
              <a:rPr lang="en-US" altLang="zh-CN" sz="3200" dirty="0"/>
              <a:t>-site</a:t>
            </a:r>
          </a:p>
          <a:p>
            <a:pPr marL="457200" lvl="1" indent="0">
              <a:buNone/>
            </a:pPr>
            <a:r>
              <a:rPr lang="en-US" altLang="zh-CN" sz="2000" dirty="0"/>
              <a:t>Create a secure connection between your on-premises site and your virtual network</a:t>
            </a:r>
          </a:p>
          <a:p>
            <a:pPr marL="457200" lvl="1" indent="0">
              <a:buNone/>
            </a:pPr>
            <a:endParaRPr lang="en-US" altLang="zh-CN" sz="2000" dirty="0"/>
          </a:p>
          <a:p>
            <a:r>
              <a:rPr lang="en-US" altLang="zh-CN" sz="3200" dirty="0"/>
              <a:t>Point-to-site</a:t>
            </a:r>
          </a:p>
          <a:p>
            <a:pPr marL="457200" lvl="1" indent="0">
              <a:buNone/>
            </a:pPr>
            <a:r>
              <a:rPr lang="en-US" altLang="zh-CN" sz="2000" dirty="0"/>
              <a:t>Create a secure connection via VPN to your virtual network</a:t>
            </a:r>
          </a:p>
          <a:p>
            <a:pPr marL="457200" lvl="1" indent="0">
              <a:buNone/>
            </a:pPr>
            <a:endParaRPr lang="en-US" altLang="zh-CN" sz="2000" dirty="0"/>
          </a:p>
          <a:p>
            <a:r>
              <a:rPr lang="en-US" altLang="zh-CN" sz="3200" dirty="0"/>
              <a:t>ExpressRoute</a:t>
            </a:r>
            <a:r>
              <a:rPr lang="en-US" altLang="zh-CN" sz="3200" baseline="30000" dirty="0"/>
              <a:t>TM</a:t>
            </a:r>
          </a:p>
          <a:p>
            <a:pPr marL="457200" lvl="1" indent="0">
              <a:buNone/>
            </a:pPr>
            <a:br>
              <a:rPr lang="en-US" altLang="zh-CN" sz="2800" baseline="30000" dirty="0"/>
            </a:br>
            <a:r>
              <a:rPr lang="en-US" altLang="zh-CN" sz="2800" baseline="30000" dirty="0"/>
              <a:t>Create a private connection between Azure </a:t>
            </a:r>
            <a:br>
              <a:rPr lang="en-US" altLang="zh-CN" sz="2800" baseline="30000" dirty="0"/>
            </a:br>
            <a:r>
              <a:rPr lang="en-US" altLang="zh-CN" sz="2800" baseline="30000" dirty="0"/>
              <a:t>data centers and infrastructures on </a:t>
            </a:r>
            <a:br>
              <a:rPr lang="en-US" altLang="zh-CN" sz="2800" baseline="30000" dirty="0"/>
            </a:br>
            <a:r>
              <a:rPr lang="en-US" altLang="zh-CN" sz="2800" baseline="30000" dirty="0"/>
              <a:t>your 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grpSp>
        <p:nvGrpSpPr>
          <p:cNvPr id="6" name="Group 5"/>
          <p:cNvGrpSpPr/>
          <p:nvPr/>
        </p:nvGrpSpPr>
        <p:grpSpPr>
          <a:xfrm>
            <a:off x="6538750" y="3995760"/>
            <a:ext cx="4911570" cy="1571921"/>
            <a:chOff x="6810148" y="4977493"/>
            <a:chExt cx="4214130" cy="1295615"/>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6106196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1" y="2431734"/>
            <a:ext cx="10086517" cy="917575"/>
          </a:xfrm>
          <a:prstGeom prst="rect">
            <a:avLst/>
          </a:prstGeom>
        </p:spPr>
        <p:txBody>
          <a:bodyPr/>
          <a:lstStyle/>
          <a:p>
            <a:r>
              <a:rPr lang="en-US" dirty="0"/>
              <a:t>Demo: Virtual Network Point-to-Site Connection</a:t>
            </a:r>
          </a:p>
        </p:txBody>
      </p:sp>
    </p:spTree>
    <p:extLst>
      <p:ext uri="{BB962C8B-B14F-4D97-AF65-F5344CB8AC3E}">
        <p14:creationId xmlns:p14="http://schemas.microsoft.com/office/powerpoint/2010/main" val="341009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Azure Resource Manager</a:t>
            </a:r>
          </a:p>
        </p:txBody>
      </p:sp>
    </p:spTree>
    <p:extLst>
      <p:ext uri="{BB962C8B-B14F-4D97-AF65-F5344CB8AC3E}">
        <p14:creationId xmlns:p14="http://schemas.microsoft.com/office/powerpoint/2010/main" val="22623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976510" y="1011572"/>
            <a:ext cx="5509807" cy="5024147"/>
          </a:xfrm>
        </p:spPr>
        <p:txBody>
          <a:bodyPr/>
          <a:lstStyle/>
          <a:p>
            <a:pPr marL="457200" indent="-457200">
              <a:buFont typeface="Wingdings" panose="05000000000000000000" pitchFamily="2" charset="2"/>
              <a:buChar char="§"/>
            </a:pPr>
            <a:r>
              <a:rPr lang="en-US" sz="3137" dirty="0">
                <a:solidFill>
                  <a:schemeClr val="tx1"/>
                </a:solidFill>
              </a:rPr>
              <a:t>Manage resources as a single unit</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Role based access and control (RBAC) on groups or resources</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Billing integrated tagging on groups or resources</a:t>
            </a:r>
          </a:p>
        </p:txBody>
      </p:sp>
      <p:sp>
        <p:nvSpPr>
          <p:cNvPr id="5" name="Title 4"/>
          <p:cNvSpPr>
            <a:spLocks noGrp="1"/>
          </p:cNvSpPr>
          <p:nvPr>
            <p:ph type="title" idx="4294967295"/>
          </p:nvPr>
        </p:nvSpPr>
        <p:spPr>
          <a:xfrm>
            <a:off x="377754" y="289958"/>
            <a:ext cx="11814248" cy="899537"/>
          </a:xfrm>
        </p:spPr>
        <p:txBody>
          <a:bodyPr/>
          <a:lstStyle/>
          <a:p>
            <a:pPr algn="l"/>
            <a:r>
              <a:rPr lang="en-US" sz="3137" dirty="0">
                <a:solidFill>
                  <a:schemeClr val="tx1"/>
                </a:solidFill>
              </a:rPr>
              <a:t>Azure Resource Manager &amp; Resource Groups</a:t>
            </a:r>
          </a:p>
        </p:txBody>
      </p:sp>
      <p:grpSp>
        <p:nvGrpSpPr>
          <p:cNvPr id="7" name="Group 6"/>
          <p:cNvGrpSpPr>
            <a:grpSpLocks noChangeAspect="1"/>
          </p:cNvGrpSpPr>
          <p:nvPr/>
        </p:nvGrpSpPr>
        <p:grpSpPr bwMode="auto">
          <a:xfrm>
            <a:off x="377753" y="1146503"/>
            <a:ext cx="4946135" cy="4723977"/>
            <a:chOff x="405" y="668"/>
            <a:chExt cx="3117" cy="2977"/>
          </a:xfrm>
        </p:grpSpPr>
        <p:sp>
          <p:nvSpPr>
            <p:cNvPr id="8"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1"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2"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3"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4"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5"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6"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7"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8"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9"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0"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1"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2"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3"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4"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5"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6"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7"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8"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9"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0"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1"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2"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3"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4"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5"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6"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7"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8"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9"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0"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1"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2"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3"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4"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5"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6"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7"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8"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9"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0"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1"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2"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3"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4"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5"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6"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7"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8"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9"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0"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1"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2"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3"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4"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5"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6"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7"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8"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9"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0"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1"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2"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3"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4"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5"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6"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7"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8"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9"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0"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1"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2"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3"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4"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5"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6"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7"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8"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9"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0"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1"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2"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3"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4"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5"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6" name="Rectangle 92"/>
            <p:cNvSpPr>
              <a:spLocks noChangeArrowheads="1"/>
            </p:cNvSpPr>
            <p:nvPr/>
          </p:nvSpPr>
          <p:spPr bwMode="auto">
            <a:xfrm>
              <a:off x="1487" y="2092"/>
              <a:ext cx="35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RESOU</a:t>
              </a:r>
              <a:endParaRPr lang="en-US" altLang="en-US" dirty="0">
                <a:solidFill>
                  <a:schemeClr val="bg1"/>
                </a:solidFill>
              </a:endParaRPr>
            </a:p>
          </p:txBody>
        </p:sp>
        <p:sp>
          <p:nvSpPr>
            <p:cNvPr id="97" name="Rectangle 93"/>
            <p:cNvSpPr>
              <a:spLocks noChangeArrowheads="1"/>
            </p:cNvSpPr>
            <p:nvPr/>
          </p:nvSpPr>
          <p:spPr bwMode="auto">
            <a:xfrm>
              <a:off x="1838"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98" name="Rectangle 94"/>
            <p:cNvSpPr>
              <a:spLocks noChangeArrowheads="1"/>
            </p:cNvSpPr>
            <p:nvPr/>
          </p:nvSpPr>
          <p:spPr bwMode="auto">
            <a:xfrm>
              <a:off x="1906" y="2092"/>
              <a:ext cx="2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CE G</a:t>
              </a:r>
              <a:endParaRPr lang="en-US" altLang="en-US" dirty="0">
                <a:solidFill>
                  <a:schemeClr val="bg1"/>
                </a:solidFill>
              </a:endParaRPr>
            </a:p>
          </p:txBody>
        </p:sp>
        <p:sp>
          <p:nvSpPr>
            <p:cNvPr id="99" name="Rectangle 95"/>
            <p:cNvSpPr>
              <a:spLocks noChangeArrowheads="1"/>
            </p:cNvSpPr>
            <p:nvPr/>
          </p:nvSpPr>
          <p:spPr bwMode="auto">
            <a:xfrm>
              <a:off x="2142"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100" name="Rectangle 96"/>
            <p:cNvSpPr>
              <a:spLocks noChangeArrowheads="1"/>
            </p:cNvSpPr>
            <p:nvPr/>
          </p:nvSpPr>
          <p:spPr bwMode="auto">
            <a:xfrm>
              <a:off x="2210" y="2092"/>
              <a:ext cx="2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OUP</a:t>
              </a:r>
              <a:endParaRPr lang="en-US" altLang="en-US" dirty="0">
                <a:solidFill>
                  <a:schemeClr val="bg1"/>
                </a:solidFill>
              </a:endParaRPr>
            </a:p>
          </p:txBody>
        </p:sp>
        <p:sp>
          <p:nvSpPr>
            <p:cNvPr id="101"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2"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3"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4"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5"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6"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7"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8"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9"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grpSp>
    </p:spTree>
    <p:extLst>
      <p:ext uri="{BB962C8B-B14F-4D97-AF65-F5344CB8AC3E}">
        <p14:creationId xmlns:p14="http://schemas.microsoft.com/office/powerpoint/2010/main" val="2712570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449387" y="4805007"/>
            <a:ext cx="2175220" cy="1581769"/>
            <a:chOff x="457580" y="4901059"/>
            <a:chExt cx="2219153" cy="1613716"/>
          </a:xfrm>
        </p:grpSpPr>
        <p:grpSp>
          <p:nvGrpSpPr>
            <p:cNvPr id="468" name="Group 467"/>
            <p:cNvGrpSpPr/>
            <p:nvPr/>
          </p:nvGrpSpPr>
          <p:grpSpPr>
            <a:xfrm>
              <a:off x="457580" y="4901059"/>
              <a:ext cx="2219153" cy="1613716"/>
              <a:chOff x="661504" y="-474054"/>
              <a:chExt cx="2735061" cy="2136377"/>
            </a:xfrm>
            <a:solidFill>
              <a:schemeClr val="bg2">
                <a:alpha val="60000"/>
              </a:schemeClr>
            </a:solidFill>
          </p:grpSpPr>
          <p:sp>
            <p:nvSpPr>
              <p:cNvPr id="466" name="Flowchart: Stored Data 465"/>
              <p:cNvSpPr/>
              <p:nvPr/>
            </p:nvSpPr>
            <p:spPr bwMode="auto">
              <a:xfrm rot="16200000">
                <a:off x="1148505" y="-583839"/>
                <a:ext cx="1759162" cy="2733161"/>
              </a:xfrm>
              <a:prstGeom prst="flowChartOnlineStorag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61504" y="-474054"/>
                <a:ext cx="2735061" cy="6165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5" name="Group 464"/>
            <p:cNvGrpSpPr/>
            <p:nvPr/>
          </p:nvGrpSpPr>
          <p:grpSpPr>
            <a:xfrm>
              <a:off x="1194359" y="4963076"/>
              <a:ext cx="591775" cy="805580"/>
              <a:chOff x="3598863" y="-100013"/>
              <a:chExt cx="5241925" cy="7135814"/>
            </a:xfrm>
          </p:grpSpPr>
          <p:grpSp>
            <p:nvGrpSpPr>
              <p:cNvPr id="463" name="Group 462"/>
              <p:cNvGrpSpPr/>
              <p:nvPr/>
            </p:nvGrpSpPr>
            <p:grpSpPr>
              <a:xfrm>
                <a:off x="3598863" y="4624388"/>
                <a:ext cx="5241925" cy="1708150"/>
                <a:chOff x="3598863" y="4624388"/>
                <a:chExt cx="5241925" cy="1708150"/>
              </a:xfrm>
            </p:grpSpPr>
            <p:sp>
              <p:nvSpPr>
                <p:cNvPr id="20" name="Freeform 9"/>
                <p:cNvSpPr>
                  <a:spLocks noEditPoints="1"/>
                </p:cNvSpPr>
                <p:nvPr/>
              </p:nvSpPr>
              <p:spPr bwMode="auto">
                <a:xfrm>
                  <a:off x="3598863" y="4910138"/>
                  <a:ext cx="830263" cy="1422400"/>
                </a:xfrm>
                <a:custGeom>
                  <a:avLst/>
                  <a:gdLst>
                    <a:gd name="T0" fmla="*/ 66 w 221"/>
                    <a:gd name="T1" fmla="*/ 267 h 379"/>
                    <a:gd name="T2" fmla="*/ 66 w 221"/>
                    <a:gd name="T3" fmla="*/ 369 h 379"/>
                    <a:gd name="T4" fmla="*/ 0 w 221"/>
                    <a:gd name="T5" fmla="*/ 379 h 379"/>
                    <a:gd name="T6" fmla="*/ 0 w 221"/>
                    <a:gd name="T7" fmla="*/ 9 h 379"/>
                    <a:gd name="T8" fmla="*/ 57 w 221"/>
                    <a:gd name="T9" fmla="*/ 20 h 379"/>
                    <a:gd name="T10" fmla="*/ 139 w 221"/>
                    <a:gd name="T11" fmla="*/ 3 h 379"/>
                    <a:gd name="T12" fmla="*/ 216 w 221"/>
                    <a:gd name="T13" fmla="*/ 66 h 379"/>
                    <a:gd name="T14" fmla="*/ 216 w 221"/>
                    <a:gd name="T15" fmla="*/ 205 h 379"/>
                    <a:gd name="T16" fmla="*/ 142 w 221"/>
                    <a:gd name="T17" fmla="*/ 270 h 379"/>
                    <a:gd name="T18" fmla="*/ 66 w 221"/>
                    <a:gd name="T19" fmla="*/ 267 h 379"/>
                    <a:gd name="T20" fmla="*/ 66 w 221"/>
                    <a:gd name="T21" fmla="*/ 142 h 379"/>
                    <a:gd name="T22" fmla="*/ 66 w 221"/>
                    <a:gd name="T23" fmla="*/ 160 h 379"/>
                    <a:gd name="T24" fmla="*/ 123 w 221"/>
                    <a:gd name="T25" fmla="*/ 214 h 379"/>
                    <a:gd name="T26" fmla="*/ 152 w 221"/>
                    <a:gd name="T27" fmla="*/ 186 h 379"/>
                    <a:gd name="T28" fmla="*/ 152 w 221"/>
                    <a:gd name="T29" fmla="*/ 85 h 379"/>
                    <a:gd name="T30" fmla="*/ 137 w 221"/>
                    <a:gd name="T31" fmla="*/ 62 h 379"/>
                    <a:gd name="T32" fmla="*/ 77 w 221"/>
                    <a:gd name="T33" fmla="*/ 72 h 379"/>
                    <a:gd name="T34" fmla="*/ 66 w 221"/>
                    <a:gd name="T35" fmla="*/ 104 h 379"/>
                    <a:gd name="T36" fmla="*/ 66 w 221"/>
                    <a:gd name="T37" fmla="*/ 14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379">
                      <a:moveTo>
                        <a:pt x="66" y="267"/>
                      </a:moveTo>
                      <a:cubicBezTo>
                        <a:pt x="66" y="301"/>
                        <a:pt x="66" y="335"/>
                        <a:pt x="66" y="369"/>
                      </a:cubicBezTo>
                      <a:cubicBezTo>
                        <a:pt x="44" y="373"/>
                        <a:pt x="23" y="376"/>
                        <a:pt x="0" y="379"/>
                      </a:cubicBezTo>
                      <a:cubicBezTo>
                        <a:pt x="0" y="254"/>
                        <a:pt x="0" y="132"/>
                        <a:pt x="0" y="9"/>
                      </a:cubicBezTo>
                      <a:cubicBezTo>
                        <a:pt x="37" y="1"/>
                        <a:pt x="50" y="4"/>
                        <a:pt x="57" y="20"/>
                      </a:cubicBezTo>
                      <a:cubicBezTo>
                        <a:pt x="85" y="14"/>
                        <a:pt x="112" y="4"/>
                        <a:pt x="139" y="3"/>
                      </a:cubicBezTo>
                      <a:cubicBezTo>
                        <a:pt x="184" y="0"/>
                        <a:pt x="212" y="22"/>
                        <a:pt x="216" y="66"/>
                      </a:cubicBezTo>
                      <a:cubicBezTo>
                        <a:pt x="221" y="112"/>
                        <a:pt x="221" y="159"/>
                        <a:pt x="216" y="205"/>
                      </a:cubicBezTo>
                      <a:cubicBezTo>
                        <a:pt x="212" y="248"/>
                        <a:pt x="185" y="269"/>
                        <a:pt x="142" y="270"/>
                      </a:cubicBezTo>
                      <a:cubicBezTo>
                        <a:pt x="117" y="271"/>
                        <a:pt x="93" y="268"/>
                        <a:pt x="66" y="267"/>
                      </a:cubicBezTo>
                      <a:close/>
                      <a:moveTo>
                        <a:pt x="66" y="142"/>
                      </a:moveTo>
                      <a:cubicBezTo>
                        <a:pt x="66" y="148"/>
                        <a:pt x="66" y="154"/>
                        <a:pt x="66" y="160"/>
                      </a:cubicBezTo>
                      <a:cubicBezTo>
                        <a:pt x="66" y="214"/>
                        <a:pt x="68" y="216"/>
                        <a:pt x="123" y="214"/>
                      </a:cubicBezTo>
                      <a:cubicBezTo>
                        <a:pt x="142" y="214"/>
                        <a:pt x="152" y="205"/>
                        <a:pt x="152" y="186"/>
                      </a:cubicBezTo>
                      <a:cubicBezTo>
                        <a:pt x="152" y="153"/>
                        <a:pt x="153" y="119"/>
                        <a:pt x="152" y="85"/>
                      </a:cubicBezTo>
                      <a:cubicBezTo>
                        <a:pt x="151" y="77"/>
                        <a:pt x="144" y="65"/>
                        <a:pt x="137" y="62"/>
                      </a:cubicBezTo>
                      <a:cubicBezTo>
                        <a:pt x="116" y="51"/>
                        <a:pt x="97" y="62"/>
                        <a:pt x="77" y="72"/>
                      </a:cubicBezTo>
                      <a:cubicBezTo>
                        <a:pt x="62" y="79"/>
                        <a:pt x="66" y="92"/>
                        <a:pt x="66" y="104"/>
                      </a:cubicBezTo>
                      <a:cubicBezTo>
                        <a:pt x="65" y="117"/>
                        <a:pt x="66" y="130"/>
                        <a:pt x="66" y="14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1" name="Freeform 10"/>
                <p:cNvSpPr>
                  <a:spLocks noEditPoints="1"/>
                </p:cNvSpPr>
                <p:nvPr/>
              </p:nvSpPr>
              <p:spPr bwMode="auto">
                <a:xfrm>
                  <a:off x="5481638" y="4856163"/>
                  <a:ext cx="822325" cy="1439863"/>
                </a:xfrm>
                <a:custGeom>
                  <a:avLst/>
                  <a:gdLst>
                    <a:gd name="T0" fmla="*/ 65 w 219"/>
                    <a:gd name="T1" fmla="*/ 271 h 383"/>
                    <a:gd name="T2" fmla="*/ 65 w 219"/>
                    <a:gd name="T3" fmla="*/ 374 h 383"/>
                    <a:gd name="T4" fmla="*/ 0 w 219"/>
                    <a:gd name="T5" fmla="*/ 383 h 383"/>
                    <a:gd name="T6" fmla="*/ 0 w 219"/>
                    <a:gd name="T7" fmla="*/ 13 h 383"/>
                    <a:gd name="T8" fmla="*/ 51 w 219"/>
                    <a:gd name="T9" fmla="*/ 13 h 383"/>
                    <a:gd name="T10" fmla="*/ 56 w 219"/>
                    <a:gd name="T11" fmla="*/ 26 h 383"/>
                    <a:gd name="T12" fmla="*/ 129 w 219"/>
                    <a:gd name="T13" fmla="*/ 8 h 383"/>
                    <a:gd name="T14" fmla="*/ 218 w 219"/>
                    <a:gd name="T15" fmla="*/ 84 h 383"/>
                    <a:gd name="T16" fmla="*/ 218 w 219"/>
                    <a:gd name="T17" fmla="*/ 200 h 383"/>
                    <a:gd name="T18" fmla="*/ 140 w 219"/>
                    <a:gd name="T19" fmla="*/ 275 h 383"/>
                    <a:gd name="T20" fmla="*/ 65 w 219"/>
                    <a:gd name="T21" fmla="*/ 271 h 383"/>
                    <a:gd name="T22" fmla="*/ 66 w 219"/>
                    <a:gd name="T23" fmla="*/ 147 h 383"/>
                    <a:gd name="T24" fmla="*/ 66 w 219"/>
                    <a:gd name="T25" fmla="*/ 167 h 383"/>
                    <a:gd name="T26" fmla="*/ 118 w 219"/>
                    <a:gd name="T27" fmla="*/ 219 h 383"/>
                    <a:gd name="T28" fmla="*/ 153 w 219"/>
                    <a:gd name="T29" fmla="*/ 185 h 383"/>
                    <a:gd name="T30" fmla="*/ 153 w 219"/>
                    <a:gd name="T31" fmla="*/ 96 h 383"/>
                    <a:gd name="T32" fmla="*/ 141 w 219"/>
                    <a:gd name="T33" fmla="*/ 68 h 383"/>
                    <a:gd name="T34" fmla="*/ 82 w 219"/>
                    <a:gd name="T35" fmla="*/ 73 h 383"/>
                    <a:gd name="T36" fmla="*/ 65 w 219"/>
                    <a:gd name="T37" fmla="*/ 107 h 383"/>
                    <a:gd name="T38" fmla="*/ 66 w 219"/>
                    <a:gd name="T39" fmla="*/ 14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83">
                      <a:moveTo>
                        <a:pt x="65" y="271"/>
                      </a:moveTo>
                      <a:cubicBezTo>
                        <a:pt x="65" y="305"/>
                        <a:pt x="65" y="339"/>
                        <a:pt x="65" y="374"/>
                      </a:cubicBezTo>
                      <a:cubicBezTo>
                        <a:pt x="43" y="377"/>
                        <a:pt x="23" y="380"/>
                        <a:pt x="0" y="383"/>
                      </a:cubicBezTo>
                      <a:cubicBezTo>
                        <a:pt x="0" y="260"/>
                        <a:pt x="0" y="137"/>
                        <a:pt x="0" y="13"/>
                      </a:cubicBezTo>
                      <a:cubicBezTo>
                        <a:pt x="17" y="13"/>
                        <a:pt x="34" y="13"/>
                        <a:pt x="51" y="13"/>
                      </a:cubicBezTo>
                      <a:cubicBezTo>
                        <a:pt x="53" y="18"/>
                        <a:pt x="55" y="23"/>
                        <a:pt x="56" y="26"/>
                      </a:cubicBezTo>
                      <a:cubicBezTo>
                        <a:pt x="81" y="20"/>
                        <a:pt x="105" y="11"/>
                        <a:pt x="129" y="8"/>
                      </a:cubicBezTo>
                      <a:cubicBezTo>
                        <a:pt x="182" y="0"/>
                        <a:pt x="216" y="30"/>
                        <a:pt x="218" y="84"/>
                      </a:cubicBezTo>
                      <a:cubicBezTo>
                        <a:pt x="219" y="122"/>
                        <a:pt x="219" y="161"/>
                        <a:pt x="218" y="200"/>
                      </a:cubicBezTo>
                      <a:cubicBezTo>
                        <a:pt x="216" y="246"/>
                        <a:pt x="186" y="275"/>
                        <a:pt x="140" y="275"/>
                      </a:cubicBezTo>
                      <a:cubicBezTo>
                        <a:pt x="116" y="275"/>
                        <a:pt x="92" y="272"/>
                        <a:pt x="65" y="271"/>
                      </a:cubicBezTo>
                      <a:close/>
                      <a:moveTo>
                        <a:pt x="66" y="147"/>
                      </a:moveTo>
                      <a:cubicBezTo>
                        <a:pt x="66" y="154"/>
                        <a:pt x="66" y="161"/>
                        <a:pt x="66" y="167"/>
                      </a:cubicBezTo>
                      <a:cubicBezTo>
                        <a:pt x="66" y="219"/>
                        <a:pt x="67" y="220"/>
                        <a:pt x="118" y="219"/>
                      </a:cubicBezTo>
                      <a:cubicBezTo>
                        <a:pt x="143" y="219"/>
                        <a:pt x="152" y="210"/>
                        <a:pt x="153" y="185"/>
                      </a:cubicBezTo>
                      <a:cubicBezTo>
                        <a:pt x="154" y="156"/>
                        <a:pt x="154" y="125"/>
                        <a:pt x="153" y="96"/>
                      </a:cubicBezTo>
                      <a:cubicBezTo>
                        <a:pt x="152" y="86"/>
                        <a:pt x="148" y="72"/>
                        <a:pt x="141" y="68"/>
                      </a:cubicBezTo>
                      <a:cubicBezTo>
                        <a:pt x="121" y="56"/>
                        <a:pt x="101" y="65"/>
                        <a:pt x="82" y="73"/>
                      </a:cubicBezTo>
                      <a:cubicBezTo>
                        <a:pt x="66" y="80"/>
                        <a:pt x="65" y="93"/>
                        <a:pt x="65" y="107"/>
                      </a:cubicBezTo>
                      <a:cubicBezTo>
                        <a:pt x="66" y="121"/>
                        <a:pt x="66" y="134"/>
                        <a:pt x="66" y="147"/>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3" name="Freeform 11"/>
                <p:cNvSpPr>
                  <a:spLocks noEditPoints="1"/>
                </p:cNvSpPr>
                <p:nvPr/>
              </p:nvSpPr>
              <p:spPr bwMode="auto">
                <a:xfrm>
                  <a:off x="6421438" y="4868863"/>
                  <a:ext cx="822325" cy="1427163"/>
                </a:xfrm>
                <a:custGeom>
                  <a:avLst/>
                  <a:gdLst>
                    <a:gd name="T0" fmla="*/ 65 w 219"/>
                    <a:gd name="T1" fmla="*/ 371 h 380"/>
                    <a:gd name="T2" fmla="*/ 0 w 219"/>
                    <a:gd name="T3" fmla="*/ 380 h 380"/>
                    <a:gd name="T4" fmla="*/ 0 w 219"/>
                    <a:gd name="T5" fmla="*/ 9 h 380"/>
                    <a:gd name="T6" fmla="*/ 51 w 219"/>
                    <a:gd name="T7" fmla="*/ 9 h 380"/>
                    <a:gd name="T8" fmla="*/ 58 w 219"/>
                    <a:gd name="T9" fmla="*/ 28 h 380"/>
                    <a:gd name="T10" fmla="*/ 153 w 219"/>
                    <a:gd name="T11" fmla="*/ 4 h 380"/>
                    <a:gd name="T12" fmla="*/ 215 w 219"/>
                    <a:gd name="T13" fmla="*/ 62 h 380"/>
                    <a:gd name="T14" fmla="*/ 216 w 219"/>
                    <a:gd name="T15" fmla="*/ 207 h 380"/>
                    <a:gd name="T16" fmla="*/ 141 w 219"/>
                    <a:gd name="T17" fmla="*/ 272 h 380"/>
                    <a:gd name="T18" fmla="*/ 65 w 219"/>
                    <a:gd name="T19" fmla="*/ 268 h 380"/>
                    <a:gd name="T20" fmla="*/ 65 w 219"/>
                    <a:gd name="T21" fmla="*/ 371 h 380"/>
                    <a:gd name="T22" fmla="*/ 65 w 219"/>
                    <a:gd name="T23" fmla="*/ 210 h 380"/>
                    <a:gd name="T24" fmla="*/ 118 w 219"/>
                    <a:gd name="T25" fmla="*/ 216 h 380"/>
                    <a:gd name="T26" fmla="*/ 152 w 219"/>
                    <a:gd name="T27" fmla="*/ 182 h 380"/>
                    <a:gd name="T28" fmla="*/ 152 w 219"/>
                    <a:gd name="T29" fmla="*/ 99 h 380"/>
                    <a:gd name="T30" fmla="*/ 107 w 219"/>
                    <a:gd name="T31" fmla="*/ 61 h 380"/>
                    <a:gd name="T32" fmla="*/ 74 w 219"/>
                    <a:gd name="T33" fmla="*/ 76 h 380"/>
                    <a:gd name="T34" fmla="*/ 65 w 219"/>
                    <a:gd name="T35" fmla="*/ 92 h 380"/>
                    <a:gd name="T36" fmla="*/ 65 w 219"/>
                    <a:gd name="T37" fmla="*/ 2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0">
                      <a:moveTo>
                        <a:pt x="65" y="371"/>
                      </a:moveTo>
                      <a:cubicBezTo>
                        <a:pt x="42" y="374"/>
                        <a:pt x="22" y="377"/>
                        <a:pt x="0" y="380"/>
                      </a:cubicBezTo>
                      <a:cubicBezTo>
                        <a:pt x="0" y="256"/>
                        <a:pt x="0" y="133"/>
                        <a:pt x="0" y="9"/>
                      </a:cubicBezTo>
                      <a:cubicBezTo>
                        <a:pt x="18" y="9"/>
                        <a:pt x="34" y="9"/>
                        <a:pt x="51" y="9"/>
                      </a:cubicBezTo>
                      <a:cubicBezTo>
                        <a:pt x="53" y="15"/>
                        <a:pt x="56" y="21"/>
                        <a:pt x="58" y="28"/>
                      </a:cubicBezTo>
                      <a:cubicBezTo>
                        <a:pt x="88" y="9"/>
                        <a:pt x="119" y="0"/>
                        <a:pt x="153" y="4"/>
                      </a:cubicBezTo>
                      <a:cubicBezTo>
                        <a:pt x="187" y="8"/>
                        <a:pt x="212" y="28"/>
                        <a:pt x="215" y="62"/>
                      </a:cubicBezTo>
                      <a:cubicBezTo>
                        <a:pt x="218" y="110"/>
                        <a:pt x="219" y="159"/>
                        <a:pt x="216" y="207"/>
                      </a:cubicBezTo>
                      <a:cubicBezTo>
                        <a:pt x="212" y="249"/>
                        <a:pt x="183" y="272"/>
                        <a:pt x="141" y="272"/>
                      </a:cubicBezTo>
                      <a:cubicBezTo>
                        <a:pt x="117" y="272"/>
                        <a:pt x="92" y="269"/>
                        <a:pt x="65" y="268"/>
                      </a:cubicBezTo>
                      <a:cubicBezTo>
                        <a:pt x="65" y="301"/>
                        <a:pt x="65" y="335"/>
                        <a:pt x="65" y="371"/>
                      </a:cubicBezTo>
                      <a:close/>
                      <a:moveTo>
                        <a:pt x="65" y="210"/>
                      </a:moveTo>
                      <a:cubicBezTo>
                        <a:pt x="83" y="212"/>
                        <a:pt x="101" y="215"/>
                        <a:pt x="118" y="216"/>
                      </a:cubicBezTo>
                      <a:cubicBezTo>
                        <a:pt x="143" y="217"/>
                        <a:pt x="152" y="207"/>
                        <a:pt x="152" y="182"/>
                      </a:cubicBezTo>
                      <a:cubicBezTo>
                        <a:pt x="152" y="155"/>
                        <a:pt x="152" y="127"/>
                        <a:pt x="152" y="99"/>
                      </a:cubicBezTo>
                      <a:cubicBezTo>
                        <a:pt x="152" y="65"/>
                        <a:pt x="140" y="54"/>
                        <a:pt x="107" y="61"/>
                      </a:cubicBezTo>
                      <a:cubicBezTo>
                        <a:pt x="95" y="64"/>
                        <a:pt x="84" y="70"/>
                        <a:pt x="74" y="76"/>
                      </a:cubicBezTo>
                      <a:cubicBezTo>
                        <a:pt x="70" y="79"/>
                        <a:pt x="65" y="86"/>
                        <a:pt x="65" y="92"/>
                      </a:cubicBezTo>
                      <a:cubicBezTo>
                        <a:pt x="64" y="130"/>
                        <a:pt x="65" y="168"/>
                        <a:pt x="65" y="21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4" name="Freeform 12"/>
                <p:cNvSpPr>
                  <a:spLocks noEditPoints="1"/>
                </p:cNvSpPr>
                <p:nvPr/>
              </p:nvSpPr>
              <p:spPr bwMode="auto">
                <a:xfrm>
                  <a:off x="7348538" y="4879975"/>
                  <a:ext cx="790575" cy="1006475"/>
                </a:xfrm>
                <a:custGeom>
                  <a:avLst/>
                  <a:gdLst>
                    <a:gd name="T0" fmla="*/ 207 w 210"/>
                    <a:gd name="T1" fmla="*/ 161 h 268"/>
                    <a:gd name="T2" fmla="*/ 67 w 210"/>
                    <a:gd name="T3" fmla="*/ 161 h 268"/>
                    <a:gd name="T4" fmla="*/ 114 w 210"/>
                    <a:gd name="T5" fmla="*/ 214 h 268"/>
                    <a:gd name="T6" fmla="*/ 154 w 210"/>
                    <a:gd name="T7" fmla="*/ 212 h 268"/>
                    <a:gd name="T8" fmla="*/ 194 w 210"/>
                    <a:gd name="T9" fmla="*/ 204 h 268"/>
                    <a:gd name="T10" fmla="*/ 197 w 210"/>
                    <a:gd name="T11" fmla="*/ 213 h 268"/>
                    <a:gd name="T12" fmla="*/ 166 w 210"/>
                    <a:gd name="T13" fmla="*/ 264 h 268"/>
                    <a:gd name="T14" fmla="*/ 71 w 210"/>
                    <a:gd name="T15" fmla="*/ 265 h 268"/>
                    <a:gd name="T16" fmla="*/ 5 w 210"/>
                    <a:gd name="T17" fmla="*/ 201 h 268"/>
                    <a:gd name="T18" fmla="*/ 5 w 210"/>
                    <a:gd name="T19" fmla="*/ 70 h 268"/>
                    <a:gd name="T20" fmla="*/ 76 w 210"/>
                    <a:gd name="T21" fmla="*/ 3 h 268"/>
                    <a:gd name="T22" fmla="*/ 139 w 210"/>
                    <a:gd name="T23" fmla="*/ 3 h 268"/>
                    <a:gd name="T24" fmla="*/ 206 w 210"/>
                    <a:gd name="T25" fmla="*/ 71 h 268"/>
                    <a:gd name="T26" fmla="*/ 207 w 210"/>
                    <a:gd name="T27" fmla="*/ 161 h 268"/>
                    <a:gd name="T28" fmla="*/ 66 w 210"/>
                    <a:gd name="T29" fmla="*/ 105 h 268"/>
                    <a:gd name="T30" fmla="*/ 147 w 210"/>
                    <a:gd name="T31" fmla="*/ 105 h 268"/>
                    <a:gd name="T32" fmla="*/ 111 w 210"/>
                    <a:gd name="T33" fmla="*/ 54 h 268"/>
                    <a:gd name="T34" fmla="*/ 66 w 210"/>
                    <a:gd name="T35" fmla="*/ 1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268">
                      <a:moveTo>
                        <a:pt x="207" y="161"/>
                      </a:moveTo>
                      <a:cubicBezTo>
                        <a:pt x="161" y="161"/>
                        <a:pt x="114" y="161"/>
                        <a:pt x="67" y="161"/>
                      </a:cubicBezTo>
                      <a:cubicBezTo>
                        <a:pt x="66" y="203"/>
                        <a:pt x="76" y="214"/>
                        <a:pt x="114" y="214"/>
                      </a:cubicBezTo>
                      <a:cubicBezTo>
                        <a:pt x="128" y="214"/>
                        <a:pt x="141" y="214"/>
                        <a:pt x="154" y="212"/>
                      </a:cubicBezTo>
                      <a:cubicBezTo>
                        <a:pt x="167" y="210"/>
                        <a:pt x="180" y="207"/>
                        <a:pt x="194" y="204"/>
                      </a:cubicBezTo>
                      <a:cubicBezTo>
                        <a:pt x="195" y="207"/>
                        <a:pt x="196" y="210"/>
                        <a:pt x="197" y="213"/>
                      </a:cubicBezTo>
                      <a:cubicBezTo>
                        <a:pt x="208" y="255"/>
                        <a:pt x="208" y="258"/>
                        <a:pt x="166" y="264"/>
                      </a:cubicBezTo>
                      <a:cubicBezTo>
                        <a:pt x="135" y="268"/>
                        <a:pt x="102" y="268"/>
                        <a:pt x="71" y="265"/>
                      </a:cubicBezTo>
                      <a:cubicBezTo>
                        <a:pt x="35" y="261"/>
                        <a:pt x="8" y="239"/>
                        <a:pt x="5" y="201"/>
                      </a:cubicBezTo>
                      <a:cubicBezTo>
                        <a:pt x="1" y="158"/>
                        <a:pt x="0" y="114"/>
                        <a:pt x="5" y="70"/>
                      </a:cubicBezTo>
                      <a:cubicBezTo>
                        <a:pt x="9" y="31"/>
                        <a:pt x="37" y="8"/>
                        <a:pt x="76" y="3"/>
                      </a:cubicBezTo>
                      <a:cubicBezTo>
                        <a:pt x="96" y="0"/>
                        <a:pt x="118" y="0"/>
                        <a:pt x="139" y="3"/>
                      </a:cubicBezTo>
                      <a:cubicBezTo>
                        <a:pt x="176" y="7"/>
                        <a:pt x="201" y="31"/>
                        <a:pt x="206" y="71"/>
                      </a:cubicBezTo>
                      <a:cubicBezTo>
                        <a:pt x="210" y="100"/>
                        <a:pt x="207" y="129"/>
                        <a:pt x="207" y="161"/>
                      </a:cubicBezTo>
                      <a:close/>
                      <a:moveTo>
                        <a:pt x="66" y="105"/>
                      </a:moveTo>
                      <a:cubicBezTo>
                        <a:pt x="94" y="105"/>
                        <a:pt x="121" y="105"/>
                        <a:pt x="147" y="105"/>
                      </a:cubicBezTo>
                      <a:cubicBezTo>
                        <a:pt x="149" y="70"/>
                        <a:pt x="138" y="55"/>
                        <a:pt x="111" y="54"/>
                      </a:cubicBezTo>
                      <a:cubicBezTo>
                        <a:pt x="80" y="53"/>
                        <a:pt x="67" y="67"/>
                        <a:pt x="66" y="105"/>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5" name="Freeform 13"/>
                <p:cNvSpPr>
                  <a:spLocks/>
                </p:cNvSpPr>
                <p:nvPr/>
              </p:nvSpPr>
              <p:spPr bwMode="auto">
                <a:xfrm>
                  <a:off x="4524376" y="4935538"/>
                  <a:ext cx="811213" cy="1028700"/>
                </a:xfrm>
                <a:custGeom>
                  <a:avLst/>
                  <a:gdLst>
                    <a:gd name="T0" fmla="*/ 216 w 216"/>
                    <a:gd name="T1" fmla="*/ 260 h 274"/>
                    <a:gd name="T2" fmla="*/ 161 w 216"/>
                    <a:gd name="T3" fmla="*/ 243 h 274"/>
                    <a:gd name="T4" fmla="*/ 62 w 216"/>
                    <a:gd name="T5" fmla="*/ 263 h 274"/>
                    <a:gd name="T6" fmla="*/ 2 w 216"/>
                    <a:gd name="T7" fmla="*/ 211 h 274"/>
                    <a:gd name="T8" fmla="*/ 1 w 216"/>
                    <a:gd name="T9" fmla="*/ 1 h 274"/>
                    <a:gd name="T10" fmla="*/ 65 w 216"/>
                    <a:gd name="T11" fmla="*/ 1 h 274"/>
                    <a:gd name="T12" fmla="*/ 66 w 216"/>
                    <a:gd name="T13" fmla="*/ 22 h 274"/>
                    <a:gd name="T14" fmla="*/ 66 w 216"/>
                    <a:gd name="T15" fmla="*/ 172 h 274"/>
                    <a:gd name="T16" fmla="*/ 97 w 216"/>
                    <a:gd name="T17" fmla="*/ 199 h 274"/>
                    <a:gd name="T18" fmla="*/ 103 w 216"/>
                    <a:gd name="T19" fmla="*/ 198 h 274"/>
                    <a:gd name="T20" fmla="*/ 152 w 216"/>
                    <a:gd name="T21" fmla="*/ 136 h 274"/>
                    <a:gd name="T22" fmla="*/ 152 w 216"/>
                    <a:gd name="T23" fmla="*/ 20 h 274"/>
                    <a:gd name="T24" fmla="*/ 153 w 216"/>
                    <a:gd name="T25" fmla="*/ 0 h 274"/>
                    <a:gd name="T26" fmla="*/ 216 w 216"/>
                    <a:gd name="T27" fmla="*/ 0 h 274"/>
                    <a:gd name="T28" fmla="*/ 216 w 216"/>
                    <a:gd name="T29" fmla="*/ 2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274">
                      <a:moveTo>
                        <a:pt x="216" y="260"/>
                      </a:moveTo>
                      <a:cubicBezTo>
                        <a:pt x="196" y="252"/>
                        <a:pt x="169" y="274"/>
                        <a:pt x="161" y="243"/>
                      </a:cubicBezTo>
                      <a:cubicBezTo>
                        <a:pt x="128" y="250"/>
                        <a:pt x="95" y="259"/>
                        <a:pt x="62" y="263"/>
                      </a:cubicBezTo>
                      <a:cubicBezTo>
                        <a:pt x="27" y="266"/>
                        <a:pt x="3" y="247"/>
                        <a:pt x="2" y="211"/>
                      </a:cubicBezTo>
                      <a:cubicBezTo>
                        <a:pt x="0" y="142"/>
                        <a:pt x="1" y="72"/>
                        <a:pt x="1" y="1"/>
                      </a:cubicBezTo>
                      <a:cubicBezTo>
                        <a:pt x="22" y="1"/>
                        <a:pt x="42" y="1"/>
                        <a:pt x="65" y="1"/>
                      </a:cubicBezTo>
                      <a:cubicBezTo>
                        <a:pt x="65" y="8"/>
                        <a:pt x="66" y="15"/>
                        <a:pt x="66" y="22"/>
                      </a:cubicBezTo>
                      <a:cubicBezTo>
                        <a:pt x="66" y="72"/>
                        <a:pt x="66" y="122"/>
                        <a:pt x="66" y="172"/>
                      </a:cubicBezTo>
                      <a:cubicBezTo>
                        <a:pt x="66" y="197"/>
                        <a:pt x="72" y="202"/>
                        <a:pt x="97" y="199"/>
                      </a:cubicBezTo>
                      <a:cubicBezTo>
                        <a:pt x="99" y="199"/>
                        <a:pt x="101" y="198"/>
                        <a:pt x="103" y="198"/>
                      </a:cubicBezTo>
                      <a:cubicBezTo>
                        <a:pt x="149" y="188"/>
                        <a:pt x="152" y="184"/>
                        <a:pt x="152" y="136"/>
                      </a:cubicBezTo>
                      <a:cubicBezTo>
                        <a:pt x="152" y="98"/>
                        <a:pt x="152" y="59"/>
                        <a:pt x="152" y="20"/>
                      </a:cubicBezTo>
                      <a:cubicBezTo>
                        <a:pt x="152" y="14"/>
                        <a:pt x="153" y="7"/>
                        <a:pt x="153" y="0"/>
                      </a:cubicBezTo>
                      <a:cubicBezTo>
                        <a:pt x="174" y="0"/>
                        <a:pt x="194" y="0"/>
                        <a:pt x="216" y="0"/>
                      </a:cubicBezTo>
                      <a:cubicBezTo>
                        <a:pt x="216" y="86"/>
                        <a:pt x="216" y="171"/>
                        <a:pt x="216" y="26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6" name="Freeform 14"/>
                <p:cNvSpPr>
                  <a:spLocks/>
                </p:cNvSpPr>
                <p:nvPr/>
              </p:nvSpPr>
              <p:spPr bwMode="auto">
                <a:xfrm>
                  <a:off x="8205788" y="4624388"/>
                  <a:ext cx="635000" cy="1268413"/>
                </a:xfrm>
                <a:custGeom>
                  <a:avLst/>
                  <a:gdLst>
                    <a:gd name="T0" fmla="*/ 37 w 169"/>
                    <a:gd name="T1" fmla="*/ 126 h 338"/>
                    <a:gd name="T2" fmla="*/ 0 w 169"/>
                    <a:gd name="T3" fmla="*/ 126 h 338"/>
                    <a:gd name="T4" fmla="*/ 0 w 169"/>
                    <a:gd name="T5" fmla="*/ 74 h 338"/>
                    <a:gd name="T6" fmla="*/ 36 w 169"/>
                    <a:gd name="T7" fmla="*/ 74 h 338"/>
                    <a:gd name="T8" fmla="*/ 36 w 169"/>
                    <a:gd name="T9" fmla="*/ 9 h 338"/>
                    <a:gd name="T10" fmla="*/ 103 w 169"/>
                    <a:gd name="T11" fmla="*/ 0 h 338"/>
                    <a:gd name="T12" fmla="*/ 103 w 169"/>
                    <a:gd name="T13" fmla="*/ 73 h 338"/>
                    <a:gd name="T14" fmla="*/ 169 w 169"/>
                    <a:gd name="T15" fmla="*/ 73 h 338"/>
                    <a:gd name="T16" fmla="*/ 165 w 169"/>
                    <a:gd name="T17" fmla="*/ 125 h 338"/>
                    <a:gd name="T18" fmla="*/ 104 w 169"/>
                    <a:gd name="T19" fmla="*/ 125 h 338"/>
                    <a:gd name="T20" fmla="*/ 104 w 169"/>
                    <a:gd name="T21" fmla="*/ 263 h 338"/>
                    <a:gd name="T22" fmla="*/ 125 w 169"/>
                    <a:gd name="T23" fmla="*/ 282 h 338"/>
                    <a:gd name="T24" fmla="*/ 159 w 169"/>
                    <a:gd name="T25" fmla="*/ 278 h 338"/>
                    <a:gd name="T26" fmla="*/ 166 w 169"/>
                    <a:gd name="T27" fmla="*/ 331 h 338"/>
                    <a:gd name="T28" fmla="*/ 94 w 169"/>
                    <a:gd name="T29" fmla="*/ 336 h 338"/>
                    <a:gd name="T30" fmla="*/ 37 w 169"/>
                    <a:gd name="T31" fmla="*/ 272 h 338"/>
                    <a:gd name="T32" fmla="*/ 37 w 169"/>
                    <a:gd name="T33" fmla="*/ 12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338">
                      <a:moveTo>
                        <a:pt x="37" y="126"/>
                      </a:moveTo>
                      <a:cubicBezTo>
                        <a:pt x="24" y="126"/>
                        <a:pt x="12" y="126"/>
                        <a:pt x="0" y="126"/>
                      </a:cubicBezTo>
                      <a:cubicBezTo>
                        <a:pt x="0" y="108"/>
                        <a:pt x="0" y="92"/>
                        <a:pt x="0" y="74"/>
                      </a:cubicBezTo>
                      <a:cubicBezTo>
                        <a:pt x="12" y="74"/>
                        <a:pt x="23" y="74"/>
                        <a:pt x="36" y="74"/>
                      </a:cubicBezTo>
                      <a:cubicBezTo>
                        <a:pt x="36" y="53"/>
                        <a:pt x="36" y="33"/>
                        <a:pt x="36" y="9"/>
                      </a:cubicBezTo>
                      <a:cubicBezTo>
                        <a:pt x="59" y="6"/>
                        <a:pt x="80" y="4"/>
                        <a:pt x="103" y="0"/>
                      </a:cubicBezTo>
                      <a:cubicBezTo>
                        <a:pt x="103" y="26"/>
                        <a:pt x="103" y="48"/>
                        <a:pt x="103" y="73"/>
                      </a:cubicBezTo>
                      <a:cubicBezTo>
                        <a:pt x="125" y="73"/>
                        <a:pt x="146" y="73"/>
                        <a:pt x="169" y="73"/>
                      </a:cubicBezTo>
                      <a:cubicBezTo>
                        <a:pt x="168" y="92"/>
                        <a:pt x="166" y="107"/>
                        <a:pt x="165" y="125"/>
                      </a:cubicBezTo>
                      <a:cubicBezTo>
                        <a:pt x="145" y="125"/>
                        <a:pt x="125" y="125"/>
                        <a:pt x="104" y="125"/>
                      </a:cubicBezTo>
                      <a:cubicBezTo>
                        <a:pt x="104" y="173"/>
                        <a:pt x="104" y="218"/>
                        <a:pt x="104" y="263"/>
                      </a:cubicBezTo>
                      <a:cubicBezTo>
                        <a:pt x="104" y="276"/>
                        <a:pt x="113" y="282"/>
                        <a:pt x="125" y="282"/>
                      </a:cubicBezTo>
                      <a:cubicBezTo>
                        <a:pt x="136" y="281"/>
                        <a:pt x="146" y="279"/>
                        <a:pt x="159" y="278"/>
                      </a:cubicBezTo>
                      <a:cubicBezTo>
                        <a:pt x="161" y="295"/>
                        <a:pt x="163" y="310"/>
                        <a:pt x="166" y="331"/>
                      </a:cubicBezTo>
                      <a:cubicBezTo>
                        <a:pt x="141" y="333"/>
                        <a:pt x="117" y="338"/>
                        <a:pt x="94" y="336"/>
                      </a:cubicBezTo>
                      <a:cubicBezTo>
                        <a:pt x="57" y="333"/>
                        <a:pt x="38" y="310"/>
                        <a:pt x="37" y="272"/>
                      </a:cubicBezTo>
                      <a:cubicBezTo>
                        <a:pt x="37" y="224"/>
                        <a:pt x="37" y="176"/>
                        <a:pt x="37" y="126"/>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64" name="Group 463"/>
              <p:cNvGrpSpPr/>
              <p:nvPr/>
            </p:nvGrpSpPr>
            <p:grpSpPr>
              <a:xfrm>
                <a:off x="6864351" y="6111875"/>
                <a:ext cx="1879600" cy="923926"/>
                <a:chOff x="6864351" y="6111875"/>
                <a:chExt cx="1879600" cy="923926"/>
              </a:xfrm>
            </p:grpSpPr>
            <p:sp>
              <p:nvSpPr>
                <p:cNvPr id="28" name="Freeform 16"/>
                <p:cNvSpPr>
                  <a:spLocks noEditPoints="1"/>
                </p:cNvSpPr>
                <p:nvPr/>
              </p:nvSpPr>
              <p:spPr bwMode="auto">
                <a:xfrm>
                  <a:off x="7675563" y="6111875"/>
                  <a:ext cx="533400" cy="915988"/>
                </a:xfrm>
                <a:custGeom>
                  <a:avLst/>
                  <a:gdLst>
                    <a:gd name="T0" fmla="*/ 41 w 142"/>
                    <a:gd name="T1" fmla="*/ 0 h 244"/>
                    <a:gd name="T2" fmla="*/ 41 w 142"/>
                    <a:gd name="T3" fmla="*/ 77 h 244"/>
                    <a:gd name="T4" fmla="*/ 87 w 142"/>
                    <a:gd name="T5" fmla="*/ 70 h 244"/>
                    <a:gd name="T6" fmla="*/ 141 w 142"/>
                    <a:gd name="T7" fmla="*/ 119 h 244"/>
                    <a:gd name="T8" fmla="*/ 141 w 142"/>
                    <a:gd name="T9" fmla="*/ 189 h 244"/>
                    <a:gd name="T10" fmla="*/ 92 w 142"/>
                    <a:gd name="T11" fmla="*/ 241 h 244"/>
                    <a:gd name="T12" fmla="*/ 14 w 142"/>
                    <a:gd name="T13" fmla="*/ 240 h 244"/>
                    <a:gd name="T14" fmla="*/ 1 w 142"/>
                    <a:gd name="T15" fmla="*/ 226 h 244"/>
                    <a:gd name="T16" fmla="*/ 1 w 142"/>
                    <a:gd name="T17" fmla="*/ 18 h 244"/>
                    <a:gd name="T18" fmla="*/ 15 w 142"/>
                    <a:gd name="T19" fmla="*/ 3 h 244"/>
                    <a:gd name="T20" fmla="*/ 41 w 142"/>
                    <a:gd name="T21" fmla="*/ 0 h 244"/>
                    <a:gd name="T22" fmla="*/ 42 w 142"/>
                    <a:gd name="T23" fmla="*/ 159 h 244"/>
                    <a:gd name="T24" fmla="*/ 42 w 142"/>
                    <a:gd name="T25" fmla="*/ 195 h 244"/>
                    <a:gd name="T26" fmla="*/ 45 w 142"/>
                    <a:gd name="T27" fmla="*/ 207 h 244"/>
                    <a:gd name="T28" fmla="*/ 99 w 142"/>
                    <a:gd name="T29" fmla="*/ 186 h 244"/>
                    <a:gd name="T30" fmla="*/ 99 w 142"/>
                    <a:gd name="T31" fmla="*/ 122 h 244"/>
                    <a:gd name="T32" fmla="*/ 91 w 142"/>
                    <a:gd name="T33" fmla="*/ 108 h 244"/>
                    <a:gd name="T34" fmla="*/ 42 w 142"/>
                    <a:gd name="T35" fmla="*/ 135 h 244"/>
                    <a:gd name="T36" fmla="*/ 42 w 142"/>
                    <a:gd name="T3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44">
                      <a:moveTo>
                        <a:pt x="41" y="0"/>
                      </a:moveTo>
                      <a:cubicBezTo>
                        <a:pt x="41" y="26"/>
                        <a:pt x="41" y="51"/>
                        <a:pt x="41" y="77"/>
                      </a:cubicBezTo>
                      <a:cubicBezTo>
                        <a:pt x="57" y="74"/>
                        <a:pt x="72" y="71"/>
                        <a:pt x="87" y="70"/>
                      </a:cubicBezTo>
                      <a:cubicBezTo>
                        <a:pt x="121" y="68"/>
                        <a:pt x="139" y="85"/>
                        <a:pt x="141" y="119"/>
                      </a:cubicBezTo>
                      <a:cubicBezTo>
                        <a:pt x="142" y="142"/>
                        <a:pt x="142" y="166"/>
                        <a:pt x="141" y="189"/>
                      </a:cubicBezTo>
                      <a:cubicBezTo>
                        <a:pt x="139" y="221"/>
                        <a:pt x="123" y="238"/>
                        <a:pt x="92" y="241"/>
                      </a:cubicBezTo>
                      <a:cubicBezTo>
                        <a:pt x="66" y="244"/>
                        <a:pt x="40" y="242"/>
                        <a:pt x="14" y="240"/>
                      </a:cubicBezTo>
                      <a:cubicBezTo>
                        <a:pt x="9" y="240"/>
                        <a:pt x="1" y="231"/>
                        <a:pt x="1" y="226"/>
                      </a:cubicBezTo>
                      <a:cubicBezTo>
                        <a:pt x="0" y="156"/>
                        <a:pt x="0" y="87"/>
                        <a:pt x="1" y="18"/>
                      </a:cubicBezTo>
                      <a:cubicBezTo>
                        <a:pt x="1" y="13"/>
                        <a:pt x="9" y="6"/>
                        <a:pt x="15" y="3"/>
                      </a:cubicBezTo>
                      <a:cubicBezTo>
                        <a:pt x="22" y="0"/>
                        <a:pt x="30" y="1"/>
                        <a:pt x="41" y="0"/>
                      </a:cubicBezTo>
                      <a:close/>
                      <a:moveTo>
                        <a:pt x="42" y="159"/>
                      </a:moveTo>
                      <a:cubicBezTo>
                        <a:pt x="42" y="171"/>
                        <a:pt x="41" y="183"/>
                        <a:pt x="42" y="195"/>
                      </a:cubicBezTo>
                      <a:cubicBezTo>
                        <a:pt x="42" y="199"/>
                        <a:pt x="43" y="205"/>
                        <a:pt x="45" y="207"/>
                      </a:cubicBezTo>
                      <a:cubicBezTo>
                        <a:pt x="61" y="220"/>
                        <a:pt x="98" y="205"/>
                        <a:pt x="99" y="186"/>
                      </a:cubicBezTo>
                      <a:cubicBezTo>
                        <a:pt x="101" y="165"/>
                        <a:pt x="100" y="143"/>
                        <a:pt x="99" y="122"/>
                      </a:cubicBezTo>
                      <a:cubicBezTo>
                        <a:pt x="99" y="117"/>
                        <a:pt x="95" y="110"/>
                        <a:pt x="91" y="108"/>
                      </a:cubicBezTo>
                      <a:cubicBezTo>
                        <a:pt x="71" y="95"/>
                        <a:pt x="42" y="112"/>
                        <a:pt x="42" y="135"/>
                      </a:cubicBezTo>
                      <a:cubicBezTo>
                        <a:pt x="42" y="143"/>
                        <a:pt x="42" y="151"/>
                        <a:pt x="42" y="159"/>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 name="Freeform 19"/>
                <p:cNvSpPr>
                  <a:spLocks noEditPoints="1"/>
                </p:cNvSpPr>
                <p:nvPr/>
              </p:nvSpPr>
              <p:spPr bwMode="auto">
                <a:xfrm>
                  <a:off x="7081838" y="6354763"/>
                  <a:ext cx="496888" cy="681038"/>
                </a:xfrm>
                <a:custGeom>
                  <a:avLst/>
                  <a:gdLst>
                    <a:gd name="T0" fmla="*/ 91 w 132"/>
                    <a:gd name="T1" fmla="*/ 82 h 181"/>
                    <a:gd name="T2" fmla="*/ 52 w 132"/>
                    <a:gd name="T3" fmla="*/ 38 h 181"/>
                    <a:gd name="T4" fmla="*/ 14 w 132"/>
                    <a:gd name="T5" fmla="*/ 42 h 181"/>
                    <a:gd name="T6" fmla="*/ 9 w 132"/>
                    <a:gd name="T7" fmla="*/ 13 h 181"/>
                    <a:gd name="T8" fmla="*/ 107 w 132"/>
                    <a:gd name="T9" fmla="*/ 11 h 181"/>
                    <a:gd name="T10" fmla="*/ 131 w 132"/>
                    <a:gd name="T11" fmla="*/ 47 h 181"/>
                    <a:gd name="T12" fmla="*/ 132 w 132"/>
                    <a:gd name="T13" fmla="*/ 178 h 181"/>
                    <a:gd name="T14" fmla="*/ 98 w 132"/>
                    <a:gd name="T15" fmla="*/ 170 h 181"/>
                    <a:gd name="T16" fmla="*/ 85 w 132"/>
                    <a:gd name="T17" fmla="*/ 170 h 181"/>
                    <a:gd name="T18" fmla="*/ 64 w 132"/>
                    <a:gd name="T19" fmla="*/ 177 h 181"/>
                    <a:gd name="T20" fmla="*/ 15 w 132"/>
                    <a:gd name="T21" fmla="*/ 165 h 181"/>
                    <a:gd name="T22" fmla="*/ 8 w 132"/>
                    <a:gd name="T23" fmla="*/ 105 h 181"/>
                    <a:gd name="T24" fmla="*/ 48 w 132"/>
                    <a:gd name="T25" fmla="*/ 82 h 181"/>
                    <a:gd name="T26" fmla="*/ 91 w 132"/>
                    <a:gd name="T27" fmla="*/ 82 h 181"/>
                    <a:gd name="T28" fmla="*/ 91 w 132"/>
                    <a:gd name="T29" fmla="*/ 113 h 181"/>
                    <a:gd name="T30" fmla="*/ 43 w 132"/>
                    <a:gd name="T31" fmla="*/ 128 h 181"/>
                    <a:gd name="T32" fmla="*/ 63 w 132"/>
                    <a:gd name="T33" fmla="*/ 147 h 181"/>
                    <a:gd name="T34" fmla="*/ 91 w 132"/>
                    <a:gd name="T35" fmla="*/ 11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81">
                      <a:moveTo>
                        <a:pt x="91" y="82"/>
                      </a:moveTo>
                      <a:cubicBezTo>
                        <a:pt x="94" y="43"/>
                        <a:pt x="88" y="36"/>
                        <a:pt x="52" y="38"/>
                      </a:cubicBezTo>
                      <a:cubicBezTo>
                        <a:pt x="40" y="39"/>
                        <a:pt x="28" y="41"/>
                        <a:pt x="14" y="42"/>
                      </a:cubicBezTo>
                      <a:cubicBezTo>
                        <a:pt x="13" y="32"/>
                        <a:pt x="11" y="24"/>
                        <a:pt x="9" y="13"/>
                      </a:cubicBezTo>
                      <a:cubicBezTo>
                        <a:pt x="42" y="4"/>
                        <a:pt x="75" y="0"/>
                        <a:pt x="107" y="11"/>
                      </a:cubicBezTo>
                      <a:cubicBezTo>
                        <a:pt x="123" y="17"/>
                        <a:pt x="131" y="31"/>
                        <a:pt x="131" y="47"/>
                      </a:cubicBezTo>
                      <a:cubicBezTo>
                        <a:pt x="132" y="89"/>
                        <a:pt x="132" y="131"/>
                        <a:pt x="132" y="178"/>
                      </a:cubicBezTo>
                      <a:cubicBezTo>
                        <a:pt x="120" y="175"/>
                        <a:pt x="109" y="172"/>
                        <a:pt x="98" y="170"/>
                      </a:cubicBezTo>
                      <a:cubicBezTo>
                        <a:pt x="94" y="169"/>
                        <a:pt x="89" y="169"/>
                        <a:pt x="85" y="170"/>
                      </a:cubicBezTo>
                      <a:cubicBezTo>
                        <a:pt x="78" y="172"/>
                        <a:pt x="71" y="175"/>
                        <a:pt x="64" y="177"/>
                      </a:cubicBezTo>
                      <a:cubicBezTo>
                        <a:pt x="46" y="181"/>
                        <a:pt x="28" y="181"/>
                        <a:pt x="15" y="165"/>
                      </a:cubicBezTo>
                      <a:cubicBezTo>
                        <a:pt x="0" y="147"/>
                        <a:pt x="1" y="126"/>
                        <a:pt x="8" y="105"/>
                      </a:cubicBezTo>
                      <a:cubicBezTo>
                        <a:pt x="14" y="86"/>
                        <a:pt x="32" y="84"/>
                        <a:pt x="48" y="82"/>
                      </a:cubicBezTo>
                      <a:cubicBezTo>
                        <a:pt x="62" y="81"/>
                        <a:pt x="76" y="82"/>
                        <a:pt x="91" y="82"/>
                      </a:cubicBezTo>
                      <a:close/>
                      <a:moveTo>
                        <a:pt x="91" y="113"/>
                      </a:moveTo>
                      <a:cubicBezTo>
                        <a:pt x="51" y="109"/>
                        <a:pt x="44" y="111"/>
                        <a:pt x="43" y="128"/>
                      </a:cubicBezTo>
                      <a:cubicBezTo>
                        <a:pt x="43" y="143"/>
                        <a:pt x="50" y="147"/>
                        <a:pt x="63" y="147"/>
                      </a:cubicBezTo>
                      <a:cubicBezTo>
                        <a:pt x="87" y="147"/>
                        <a:pt x="93" y="139"/>
                        <a:pt x="91" y="11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8" name="Freeform 20"/>
                <p:cNvSpPr>
                  <a:spLocks/>
                </p:cNvSpPr>
                <p:nvPr/>
              </p:nvSpPr>
              <p:spPr bwMode="auto">
                <a:xfrm>
                  <a:off x="8228013" y="6381750"/>
                  <a:ext cx="515938" cy="649288"/>
                </a:xfrm>
                <a:custGeom>
                  <a:avLst/>
                  <a:gdLst>
                    <a:gd name="T0" fmla="*/ 9 w 137"/>
                    <a:gd name="T1" fmla="*/ 163 h 173"/>
                    <a:gd name="T2" fmla="*/ 14 w 137"/>
                    <a:gd name="T3" fmla="*/ 135 h 173"/>
                    <a:gd name="T4" fmla="*/ 64 w 137"/>
                    <a:gd name="T5" fmla="*/ 138 h 173"/>
                    <a:gd name="T6" fmla="*/ 85 w 137"/>
                    <a:gd name="T7" fmla="*/ 126 h 173"/>
                    <a:gd name="T8" fmla="*/ 70 w 137"/>
                    <a:gd name="T9" fmla="*/ 103 h 173"/>
                    <a:gd name="T10" fmla="*/ 51 w 137"/>
                    <a:gd name="T11" fmla="*/ 97 h 173"/>
                    <a:gd name="T12" fmla="*/ 14 w 137"/>
                    <a:gd name="T13" fmla="*/ 27 h 173"/>
                    <a:gd name="T14" fmla="*/ 39 w 137"/>
                    <a:gd name="T15" fmla="*/ 3 h 173"/>
                    <a:gd name="T16" fmla="*/ 122 w 137"/>
                    <a:gd name="T17" fmla="*/ 2 h 173"/>
                    <a:gd name="T18" fmla="*/ 118 w 137"/>
                    <a:gd name="T19" fmla="*/ 34 h 173"/>
                    <a:gd name="T20" fmla="*/ 74 w 137"/>
                    <a:gd name="T21" fmla="*/ 30 h 173"/>
                    <a:gd name="T22" fmla="*/ 50 w 137"/>
                    <a:gd name="T23" fmla="*/ 45 h 173"/>
                    <a:gd name="T24" fmla="*/ 69 w 137"/>
                    <a:gd name="T25" fmla="*/ 66 h 173"/>
                    <a:gd name="T26" fmla="*/ 85 w 137"/>
                    <a:gd name="T27" fmla="*/ 70 h 173"/>
                    <a:gd name="T28" fmla="*/ 120 w 137"/>
                    <a:gd name="T29" fmla="*/ 148 h 173"/>
                    <a:gd name="T30" fmla="*/ 69 w 137"/>
                    <a:gd name="T31" fmla="*/ 172 h 173"/>
                    <a:gd name="T32" fmla="*/ 34 w 137"/>
                    <a:gd name="T33" fmla="*/ 169 h 173"/>
                    <a:gd name="T34" fmla="*/ 9 w 137"/>
                    <a:gd name="T35"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73">
                      <a:moveTo>
                        <a:pt x="9" y="163"/>
                      </a:moveTo>
                      <a:cubicBezTo>
                        <a:pt x="11" y="152"/>
                        <a:pt x="12" y="144"/>
                        <a:pt x="14" y="135"/>
                      </a:cubicBezTo>
                      <a:cubicBezTo>
                        <a:pt x="32" y="136"/>
                        <a:pt x="48" y="139"/>
                        <a:pt x="64" y="138"/>
                      </a:cubicBezTo>
                      <a:cubicBezTo>
                        <a:pt x="71" y="138"/>
                        <a:pt x="78" y="130"/>
                        <a:pt x="85" y="126"/>
                      </a:cubicBezTo>
                      <a:cubicBezTo>
                        <a:pt x="80" y="118"/>
                        <a:pt x="76" y="109"/>
                        <a:pt x="70" y="103"/>
                      </a:cubicBezTo>
                      <a:cubicBezTo>
                        <a:pt x="66" y="99"/>
                        <a:pt x="58" y="99"/>
                        <a:pt x="51" y="97"/>
                      </a:cubicBezTo>
                      <a:cubicBezTo>
                        <a:pt x="14" y="87"/>
                        <a:pt x="0" y="63"/>
                        <a:pt x="14" y="27"/>
                      </a:cubicBezTo>
                      <a:cubicBezTo>
                        <a:pt x="17" y="16"/>
                        <a:pt x="30" y="4"/>
                        <a:pt x="39" y="3"/>
                      </a:cubicBezTo>
                      <a:cubicBezTo>
                        <a:pt x="66" y="0"/>
                        <a:pt x="93" y="2"/>
                        <a:pt x="122" y="2"/>
                      </a:cubicBezTo>
                      <a:cubicBezTo>
                        <a:pt x="120" y="13"/>
                        <a:pt x="119" y="22"/>
                        <a:pt x="118" y="34"/>
                      </a:cubicBezTo>
                      <a:cubicBezTo>
                        <a:pt x="103" y="32"/>
                        <a:pt x="89" y="31"/>
                        <a:pt x="74" y="30"/>
                      </a:cubicBezTo>
                      <a:cubicBezTo>
                        <a:pt x="64" y="30"/>
                        <a:pt x="52" y="29"/>
                        <a:pt x="50" y="45"/>
                      </a:cubicBezTo>
                      <a:cubicBezTo>
                        <a:pt x="49" y="59"/>
                        <a:pt x="59" y="63"/>
                        <a:pt x="69" y="66"/>
                      </a:cubicBezTo>
                      <a:cubicBezTo>
                        <a:pt x="74" y="67"/>
                        <a:pt x="79" y="68"/>
                        <a:pt x="85" y="70"/>
                      </a:cubicBezTo>
                      <a:cubicBezTo>
                        <a:pt x="123" y="81"/>
                        <a:pt x="137" y="112"/>
                        <a:pt x="120" y="148"/>
                      </a:cubicBezTo>
                      <a:cubicBezTo>
                        <a:pt x="110" y="170"/>
                        <a:pt x="89" y="171"/>
                        <a:pt x="69" y="172"/>
                      </a:cubicBezTo>
                      <a:cubicBezTo>
                        <a:pt x="58" y="173"/>
                        <a:pt x="45" y="171"/>
                        <a:pt x="34" y="169"/>
                      </a:cubicBezTo>
                      <a:cubicBezTo>
                        <a:pt x="26" y="168"/>
                        <a:pt x="18" y="165"/>
                        <a:pt x="9" y="16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9" name="Freeform 21"/>
                <p:cNvSpPr>
                  <a:spLocks/>
                </p:cNvSpPr>
                <p:nvPr/>
              </p:nvSpPr>
              <p:spPr bwMode="auto">
                <a:xfrm>
                  <a:off x="6864351" y="6115050"/>
                  <a:ext cx="142875" cy="893763"/>
                </a:xfrm>
                <a:custGeom>
                  <a:avLst/>
                  <a:gdLst>
                    <a:gd name="T0" fmla="*/ 0 w 38"/>
                    <a:gd name="T1" fmla="*/ 5 h 238"/>
                    <a:gd name="T2" fmla="*/ 13 w 38"/>
                    <a:gd name="T3" fmla="*/ 2 h 238"/>
                    <a:gd name="T4" fmla="*/ 38 w 38"/>
                    <a:gd name="T5" fmla="*/ 0 h 238"/>
                    <a:gd name="T6" fmla="*/ 38 w 38"/>
                    <a:gd name="T7" fmla="*/ 238 h 238"/>
                    <a:gd name="T8" fmla="*/ 0 w 38"/>
                    <a:gd name="T9" fmla="*/ 238 h 238"/>
                    <a:gd name="T10" fmla="*/ 0 w 38"/>
                    <a:gd name="T11" fmla="*/ 5 h 238"/>
                  </a:gdLst>
                  <a:ahLst/>
                  <a:cxnLst>
                    <a:cxn ang="0">
                      <a:pos x="T0" y="T1"/>
                    </a:cxn>
                    <a:cxn ang="0">
                      <a:pos x="T2" y="T3"/>
                    </a:cxn>
                    <a:cxn ang="0">
                      <a:pos x="T4" y="T5"/>
                    </a:cxn>
                    <a:cxn ang="0">
                      <a:pos x="T6" y="T7"/>
                    </a:cxn>
                    <a:cxn ang="0">
                      <a:pos x="T8" y="T9"/>
                    </a:cxn>
                    <a:cxn ang="0">
                      <a:pos x="T10" y="T11"/>
                    </a:cxn>
                  </a:cxnLst>
                  <a:rect l="0" t="0" r="r" b="b"/>
                  <a:pathLst>
                    <a:path w="38" h="238">
                      <a:moveTo>
                        <a:pt x="0" y="5"/>
                      </a:moveTo>
                      <a:cubicBezTo>
                        <a:pt x="4" y="4"/>
                        <a:pt x="9" y="2"/>
                        <a:pt x="13" y="2"/>
                      </a:cubicBezTo>
                      <a:cubicBezTo>
                        <a:pt x="21" y="1"/>
                        <a:pt x="29" y="1"/>
                        <a:pt x="38" y="0"/>
                      </a:cubicBezTo>
                      <a:cubicBezTo>
                        <a:pt x="38" y="80"/>
                        <a:pt x="38" y="158"/>
                        <a:pt x="38" y="238"/>
                      </a:cubicBezTo>
                      <a:cubicBezTo>
                        <a:pt x="26" y="238"/>
                        <a:pt x="13" y="238"/>
                        <a:pt x="0" y="238"/>
                      </a:cubicBezTo>
                      <a:cubicBezTo>
                        <a:pt x="0" y="161"/>
                        <a:pt x="0" y="83"/>
                        <a:pt x="0" y="5"/>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62" name="Group 461"/>
              <p:cNvGrpSpPr/>
              <p:nvPr/>
            </p:nvGrpSpPr>
            <p:grpSpPr>
              <a:xfrm>
                <a:off x="3805238" y="-100013"/>
                <a:ext cx="4529138" cy="4625976"/>
                <a:chOff x="3805238" y="-100013"/>
                <a:chExt cx="4529138" cy="4625976"/>
              </a:xfrm>
            </p:grpSpPr>
            <p:sp>
              <p:nvSpPr>
                <p:cNvPr id="17" name="Freeform 6"/>
                <p:cNvSpPr>
                  <a:spLocks/>
                </p:cNvSpPr>
                <p:nvPr/>
              </p:nvSpPr>
              <p:spPr bwMode="auto">
                <a:xfrm>
                  <a:off x="5294313" y="-100013"/>
                  <a:ext cx="2919413" cy="4108451"/>
                </a:xfrm>
                <a:custGeom>
                  <a:avLst/>
                  <a:gdLst>
                    <a:gd name="T0" fmla="*/ 440 w 777"/>
                    <a:gd name="T1" fmla="*/ 0 h 1094"/>
                    <a:gd name="T2" fmla="*/ 387 w 777"/>
                    <a:gd name="T3" fmla="*/ 198 h 1094"/>
                    <a:gd name="T4" fmla="*/ 389 w 777"/>
                    <a:gd name="T5" fmla="*/ 392 h 1094"/>
                    <a:gd name="T6" fmla="*/ 399 w 777"/>
                    <a:gd name="T7" fmla="*/ 433 h 1094"/>
                    <a:gd name="T8" fmla="*/ 766 w 777"/>
                    <a:gd name="T9" fmla="*/ 1069 h 1094"/>
                    <a:gd name="T10" fmla="*/ 777 w 777"/>
                    <a:gd name="T11" fmla="*/ 1091 h 1094"/>
                    <a:gd name="T12" fmla="*/ 694 w 777"/>
                    <a:gd name="T13" fmla="*/ 1091 h 1094"/>
                    <a:gd name="T14" fmla="*/ 640 w 777"/>
                    <a:gd name="T15" fmla="*/ 1061 h 1094"/>
                    <a:gd name="T16" fmla="*/ 285 w 777"/>
                    <a:gd name="T17" fmla="*/ 443 h 1094"/>
                    <a:gd name="T18" fmla="*/ 277 w 777"/>
                    <a:gd name="T19" fmla="*/ 413 h 1094"/>
                    <a:gd name="T20" fmla="*/ 277 w 777"/>
                    <a:gd name="T21" fmla="*/ 127 h 1094"/>
                    <a:gd name="T22" fmla="*/ 277 w 777"/>
                    <a:gd name="T23" fmla="*/ 104 h 1094"/>
                    <a:gd name="T24" fmla="*/ 153 w 777"/>
                    <a:gd name="T25" fmla="*/ 104 h 1094"/>
                    <a:gd name="T26" fmla="*/ 153 w 777"/>
                    <a:gd name="T27" fmla="*/ 173 h 1094"/>
                    <a:gd name="T28" fmla="*/ 143 w 777"/>
                    <a:gd name="T29" fmla="*/ 166 h 1094"/>
                    <a:gd name="T30" fmla="*/ 4 w 777"/>
                    <a:gd name="T31" fmla="*/ 9 h 1094"/>
                    <a:gd name="T32" fmla="*/ 0 w 777"/>
                    <a:gd name="T33" fmla="*/ 0 h 1094"/>
                    <a:gd name="T34" fmla="*/ 440 w 777"/>
                    <a:gd name="T35" fmla="*/ 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7" h="1094">
                      <a:moveTo>
                        <a:pt x="440" y="0"/>
                      </a:moveTo>
                      <a:cubicBezTo>
                        <a:pt x="394" y="59"/>
                        <a:pt x="382" y="125"/>
                        <a:pt x="387" y="198"/>
                      </a:cubicBezTo>
                      <a:cubicBezTo>
                        <a:pt x="392" y="263"/>
                        <a:pt x="388" y="327"/>
                        <a:pt x="389" y="392"/>
                      </a:cubicBezTo>
                      <a:cubicBezTo>
                        <a:pt x="389" y="406"/>
                        <a:pt x="393" y="421"/>
                        <a:pt x="399" y="433"/>
                      </a:cubicBezTo>
                      <a:cubicBezTo>
                        <a:pt x="521" y="645"/>
                        <a:pt x="644" y="857"/>
                        <a:pt x="766" y="1069"/>
                      </a:cubicBezTo>
                      <a:cubicBezTo>
                        <a:pt x="769" y="1075"/>
                        <a:pt x="772" y="1081"/>
                        <a:pt x="777" y="1091"/>
                      </a:cubicBezTo>
                      <a:cubicBezTo>
                        <a:pt x="748" y="1091"/>
                        <a:pt x="721" y="1089"/>
                        <a:pt x="694" y="1091"/>
                      </a:cubicBezTo>
                      <a:cubicBezTo>
                        <a:pt x="668" y="1094"/>
                        <a:pt x="653" y="1085"/>
                        <a:pt x="640" y="1061"/>
                      </a:cubicBezTo>
                      <a:cubicBezTo>
                        <a:pt x="522" y="855"/>
                        <a:pt x="403" y="649"/>
                        <a:pt x="285" y="443"/>
                      </a:cubicBezTo>
                      <a:cubicBezTo>
                        <a:pt x="280" y="435"/>
                        <a:pt x="277" y="423"/>
                        <a:pt x="277" y="413"/>
                      </a:cubicBezTo>
                      <a:cubicBezTo>
                        <a:pt x="277" y="318"/>
                        <a:pt x="277" y="223"/>
                        <a:pt x="277" y="127"/>
                      </a:cubicBezTo>
                      <a:cubicBezTo>
                        <a:pt x="277" y="120"/>
                        <a:pt x="277" y="113"/>
                        <a:pt x="277" y="104"/>
                      </a:cubicBezTo>
                      <a:cubicBezTo>
                        <a:pt x="235" y="104"/>
                        <a:pt x="195" y="104"/>
                        <a:pt x="153" y="104"/>
                      </a:cubicBezTo>
                      <a:cubicBezTo>
                        <a:pt x="153" y="126"/>
                        <a:pt x="153" y="147"/>
                        <a:pt x="153" y="173"/>
                      </a:cubicBezTo>
                      <a:cubicBezTo>
                        <a:pt x="148" y="169"/>
                        <a:pt x="145" y="168"/>
                        <a:pt x="143" y="166"/>
                      </a:cubicBezTo>
                      <a:cubicBezTo>
                        <a:pt x="97" y="113"/>
                        <a:pt x="50" y="61"/>
                        <a:pt x="4" y="9"/>
                      </a:cubicBezTo>
                      <a:cubicBezTo>
                        <a:pt x="2" y="6"/>
                        <a:pt x="1" y="3"/>
                        <a:pt x="0" y="0"/>
                      </a:cubicBezTo>
                      <a:cubicBezTo>
                        <a:pt x="147" y="0"/>
                        <a:pt x="293" y="0"/>
                        <a:pt x="440" y="0"/>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8" name="Freeform 7"/>
                <p:cNvSpPr>
                  <a:spLocks/>
                </p:cNvSpPr>
                <p:nvPr/>
              </p:nvSpPr>
              <p:spPr bwMode="auto">
                <a:xfrm>
                  <a:off x="4203701" y="4116388"/>
                  <a:ext cx="4130675" cy="409575"/>
                </a:xfrm>
                <a:custGeom>
                  <a:avLst/>
                  <a:gdLst>
                    <a:gd name="T0" fmla="*/ 0 w 1099"/>
                    <a:gd name="T1" fmla="*/ 108 h 109"/>
                    <a:gd name="T2" fmla="*/ 59 w 1099"/>
                    <a:gd name="T3" fmla="*/ 9 h 109"/>
                    <a:gd name="T4" fmla="*/ 82 w 1099"/>
                    <a:gd name="T5" fmla="*/ 4 h 109"/>
                    <a:gd name="T6" fmla="*/ 712 w 1099"/>
                    <a:gd name="T7" fmla="*/ 4 h 109"/>
                    <a:gd name="T8" fmla="*/ 1051 w 1099"/>
                    <a:gd name="T9" fmla="*/ 4 h 109"/>
                    <a:gd name="T10" fmla="*/ 1071 w 1099"/>
                    <a:gd name="T11" fmla="*/ 3 h 109"/>
                    <a:gd name="T12" fmla="*/ 1092 w 1099"/>
                    <a:gd name="T13" fmla="*/ 29 h 109"/>
                    <a:gd name="T14" fmla="*/ 1060 w 1099"/>
                    <a:gd name="T15" fmla="*/ 93 h 109"/>
                    <a:gd name="T16" fmla="*/ 1036 w 1099"/>
                    <a:gd name="T17" fmla="*/ 107 h 109"/>
                    <a:gd name="T18" fmla="*/ 1014 w 1099"/>
                    <a:gd name="T19" fmla="*/ 108 h 109"/>
                    <a:gd name="T20" fmla="*/ 23 w 1099"/>
                    <a:gd name="T21" fmla="*/ 108 h 109"/>
                    <a:gd name="T22" fmla="*/ 0 w 1099"/>
                    <a:gd name="T2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9" h="109">
                      <a:moveTo>
                        <a:pt x="0" y="108"/>
                      </a:moveTo>
                      <a:cubicBezTo>
                        <a:pt x="21" y="73"/>
                        <a:pt x="39" y="40"/>
                        <a:pt x="59" y="9"/>
                      </a:cubicBezTo>
                      <a:cubicBezTo>
                        <a:pt x="62" y="5"/>
                        <a:pt x="74" y="4"/>
                        <a:pt x="82" y="4"/>
                      </a:cubicBezTo>
                      <a:cubicBezTo>
                        <a:pt x="292" y="4"/>
                        <a:pt x="502" y="4"/>
                        <a:pt x="712" y="4"/>
                      </a:cubicBezTo>
                      <a:cubicBezTo>
                        <a:pt x="825" y="4"/>
                        <a:pt x="938" y="4"/>
                        <a:pt x="1051" y="4"/>
                      </a:cubicBezTo>
                      <a:cubicBezTo>
                        <a:pt x="1058" y="4"/>
                        <a:pt x="1065" y="4"/>
                        <a:pt x="1071" y="3"/>
                      </a:cubicBezTo>
                      <a:cubicBezTo>
                        <a:pt x="1088" y="0"/>
                        <a:pt x="1099" y="13"/>
                        <a:pt x="1092" y="29"/>
                      </a:cubicBezTo>
                      <a:cubicBezTo>
                        <a:pt x="1083" y="51"/>
                        <a:pt x="1073" y="73"/>
                        <a:pt x="1060" y="93"/>
                      </a:cubicBezTo>
                      <a:cubicBezTo>
                        <a:pt x="1056" y="100"/>
                        <a:pt x="1044" y="104"/>
                        <a:pt x="1036" y="107"/>
                      </a:cubicBezTo>
                      <a:cubicBezTo>
                        <a:pt x="1029" y="109"/>
                        <a:pt x="1021" y="108"/>
                        <a:pt x="1014" y="108"/>
                      </a:cubicBezTo>
                      <a:cubicBezTo>
                        <a:pt x="683" y="108"/>
                        <a:pt x="353" y="108"/>
                        <a:pt x="23" y="108"/>
                      </a:cubicBezTo>
                      <a:cubicBezTo>
                        <a:pt x="17" y="108"/>
                        <a:pt x="11" y="108"/>
                        <a:pt x="0" y="108"/>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9" name="Freeform 8"/>
                <p:cNvSpPr>
                  <a:spLocks/>
                </p:cNvSpPr>
                <p:nvPr/>
              </p:nvSpPr>
              <p:spPr bwMode="auto">
                <a:xfrm>
                  <a:off x="3805238" y="1363662"/>
                  <a:ext cx="2074863" cy="3155950"/>
                </a:xfrm>
                <a:custGeom>
                  <a:avLst/>
                  <a:gdLst>
                    <a:gd name="T0" fmla="*/ 552 w 552"/>
                    <a:gd name="T1" fmla="*/ 1 h 840"/>
                    <a:gd name="T2" fmla="*/ 496 w 552"/>
                    <a:gd name="T3" fmla="*/ 99 h 840"/>
                    <a:gd name="T4" fmla="*/ 79 w 552"/>
                    <a:gd name="T5" fmla="*/ 822 h 840"/>
                    <a:gd name="T6" fmla="*/ 61 w 552"/>
                    <a:gd name="T7" fmla="*/ 838 h 840"/>
                    <a:gd name="T8" fmla="*/ 34 w 552"/>
                    <a:gd name="T9" fmla="*/ 820 h 840"/>
                    <a:gd name="T10" fmla="*/ 15 w 552"/>
                    <a:gd name="T11" fmla="*/ 780 h 840"/>
                    <a:gd name="T12" fmla="*/ 18 w 552"/>
                    <a:gd name="T13" fmla="*/ 716 h 840"/>
                    <a:gd name="T14" fmla="*/ 422 w 552"/>
                    <a:gd name="T15" fmla="*/ 17 h 840"/>
                    <a:gd name="T16" fmla="*/ 449 w 552"/>
                    <a:gd name="T17" fmla="*/ 1 h 840"/>
                    <a:gd name="T18" fmla="*/ 552 w 552"/>
                    <a:gd name="T19" fmla="*/ 1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840">
                      <a:moveTo>
                        <a:pt x="552" y="1"/>
                      </a:moveTo>
                      <a:cubicBezTo>
                        <a:pt x="533" y="36"/>
                        <a:pt x="515" y="68"/>
                        <a:pt x="496" y="99"/>
                      </a:cubicBezTo>
                      <a:cubicBezTo>
                        <a:pt x="357" y="340"/>
                        <a:pt x="218" y="581"/>
                        <a:pt x="79" y="822"/>
                      </a:cubicBezTo>
                      <a:cubicBezTo>
                        <a:pt x="75" y="829"/>
                        <a:pt x="65" y="840"/>
                        <a:pt x="61" y="838"/>
                      </a:cubicBezTo>
                      <a:cubicBezTo>
                        <a:pt x="51" y="835"/>
                        <a:pt x="40" y="828"/>
                        <a:pt x="34" y="820"/>
                      </a:cubicBezTo>
                      <a:cubicBezTo>
                        <a:pt x="26" y="808"/>
                        <a:pt x="23" y="792"/>
                        <a:pt x="15" y="780"/>
                      </a:cubicBezTo>
                      <a:cubicBezTo>
                        <a:pt x="0" y="758"/>
                        <a:pt x="5" y="738"/>
                        <a:pt x="18" y="716"/>
                      </a:cubicBezTo>
                      <a:cubicBezTo>
                        <a:pt x="153" y="484"/>
                        <a:pt x="287" y="251"/>
                        <a:pt x="422" y="17"/>
                      </a:cubicBezTo>
                      <a:cubicBezTo>
                        <a:pt x="428" y="6"/>
                        <a:pt x="435" y="0"/>
                        <a:pt x="449" y="1"/>
                      </a:cubicBezTo>
                      <a:cubicBezTo>
                        <a:pt x="482" y="2"/>
                        <a:pt x="515" y="1"/>
                        <a:pt x="552" y="1"/>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nvGrpSpPr>
                <p:cNvPr id="461" name="Group 460"/>
                <p:cNvGrpSpPr/>
                <p:nvPr/>
              </p:nvGrpSpPr>
              <p:grpSpPr>
                <a:xfrm>
                  <a:off x="5072063" y="2025650"/>
                  <a:ext cx="1976438" cy="2005012"/>
                  <a:chOff x="5072063" y="2025650"/>
                  <a:chExt cx="1976438" cy="2005012"/>
                </a:xfrm>
              </p:grpSpPr>
              <p:sp>
                <p:nvSpPr>
                  <p:cNvPr id="27" name="Freeform 15"/>
                  <p:cNvSpPr>
                    <a:spLocks/>
                  </p:cNvSpPr>
                  <p:nvPr/>
                </p:nvSpPr>
                <p:spPr bwMode="auto">
                  <a:xfrm>
                    <a:off x="5072063" y="2471737"/>
                    <a:ext cx="681038" cy="1427163"/>
                  </a:xfrm>
                  <a:custGeom>
                    <a:avLst/>
                    <a:gdLst>
                      <a:gd name="T0" fmla="*/ 181 w 181"/>
                      <a:gd name="T1" fmla="*/ 0 h 380"/>
                      <a:gd name="T2" fmla="*/ 166 w 181"/>
                      <a:gd name="T3" fmla="*/ 78 h 380"/>
                      <a:gd name="T4" fmla="*/ 98 w 181"/>
                      <a:gd name="T5" fmla="*/ 367 h 380"/>
                      <a:gd name="T6" fmla="*/ 79 w 181"/>
                      <a:gd name="T7" fmla="*/ 380 h 380"/>
                      <a:gd name="T8" fmla="*/ 4 w 181"/>
                      <a:gd name="T9" fmla="*/ 205 h 380"/>
                      <a:gd name="T10" fmla="*/ 181 w 181"/>
                      <a:gd name="T11" fmla="*/ 0 h 380"/>
                    </a:gdLst>
                    <a:ahLst/>
                    <a:cxnLst>
                      <a:cxn ang="0">
                        <a:pos x="T0" y="T1"/>
                      </a:cxn>
                      <a:cxn ang="0">
                        <a:pos x="T2" y="T3"/>
                      </a:cxn>
                      <a:cxn ang="0">
                        <a:pos x="T4" y="T5"/>
                      </a:cxn>
                      <a:cxn ang="0">
                        <a:pos x="T6" y="T7"/>
                      </a:cxn>
                      <a:cxn ang="0">
                        <a:pos x="T8" y="T9"/>
                      </a:cxn>
                      <a:cxn ang="0">
                        <a:pos x="T10" y="T11"/>
                      </a:cxn>
                    </a:cxnLst>
                    <a:rect l="0" t="0" r="r" b="b"/>
                    <a:pathLst>
                      <a:path w="181" h="380">
                        <a:moveTo>
                          <a:pt x="181" y="0"/>
                        </a:moveTo>
                        <a:cubicBezTo>
                          <a:pt x="176" y="25"/>
                          <a:pt x="172" y="51"/>
                          <a:pt x="166" y="78"/>
                        </a:cubicBezTo>
                        <a:cubicBezTo>
                          <a:pt x="28" y="122"/>
                          <a:pt x="7" y="273"/>
                          <a:pt x="98" y="367"/>
                        </a:cubicBezTo>
                        <a:cubicBezTo>
                          <a:pt x="92" y="371"/>
                          <a:pt x="86" y="375"/>
                          <a:pt x="79" y="380"/>
                        </a:cubicBezTo>
                        <a:cubicBezTo>
                          <a:pt x="38" y="362"/>
                          <a:pt x="0" y="269"/>
                          <a:pt x="4" y="205"/>
                        </a:cubicBezTo>
                        <a:cubicBezTo>
                          <a:pt x="13" y="81"/>
                          <a:pt x="113" y="17"/>
                          <a:pt x="181" y="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 name="Freeform 17"/>
                  <p:cNvSpPr>
                    <a:spLocks/>
                  </p:cNvSpPr>
                  <p:nvPr/>
                </p:nvSpPr>
                <p:spPr bwMode="auto">
                  <a:xfrm>
                    <a:off x="5621338" y="3249612"/>
                    <a:ext cx="1427163" cy="781050"/>
                  </a:xfrm>
                  <a:custGeom>
                    <a:avLst/>
                    <a:gdLst>
                      <a:gd name="T0" fmla="*/ 355 w 380"/>
                      <a:gd name="T1" fmla="*/ 0 h 208"/>
                      <a:gd name="T2" fmla="*/ 375 w 380"/>
                      <a:gd name="T3" fmla="*/ 6 h 208"/>
                      <a:gd name="T4" fmla="*/ 250 w 380"/>
                      <a:gd name="T5" fmla="*/ 169 h 208"/>
                      <a:gd name="T6" fmla="*/ 0 w 380"/>
                      <a:gd name="T7" fmla="*/ 119 h 208"/>
                      <a:gd name="T8" fmla="*/ 68 w 380"/>
                      <a:gd name="T9" fmla="*/ 91 h 208"/>
                      <a:gd name="T10" fmla="*/ 85 w 380"/>
                      <a:gd name="T11" fmla="*/ 96 h 208"/>
                      <a:gd name="T12" fmla="*/ 197 w 380"/>
                      <a:gd name="T13" fmla="*/ 135 h 208"/>
                      <a:gd name="T14" fmla="*/ 349 w 380"/>
                      <a:gd name="T15" fmla="*/ 16 h 208"/>
                      <a:gd name="T16" fmla="*/ 355 w 380"/>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08">
                        <a:moveTo>
                          <a:pt x="355" y="0"/>
                        </a:moveTo>
                        <a:cubicBezTo>
                          <a:pt x="363" y="2"/>
                          <a:pt x="370" y="4"/>
                          <a:pt x="375" y="6"/>
                        </a:cubicBezTo>
                        <a:cubicBezTo>
                          <a:pt x="380" y="60"/>
                          <a:pt x="321" y="137"/>
                          <a:pt x="250" y="169"/>
                        </a:cubicBezTo>
                        <a:cubicBezTo>
                          <a:pt x="166" y="208"/>
                          <a:pt x="71" y="183"/>
                          <a:pt x="0" y="119"/>
                        </a:cubicBezTo>
                        <a:cubicBezTo>
                          <a:pt x="22" y="110"/>
                          <a:pt x="45" y="100"/>
                          <a:pt x="68" y="91"/>
                        </a:cubicBezTo>
                        <a:cubicBezTo>
                          <a:pt x="72" y="90"/>
                          <a:pt x="80" y="93"/>
                          <a:pt x="85" y="96"/>
                        </a:cubicBezTo>
                        <a:cubicBezTo>
                          <a:pt x="119" y="118"/>
                          <a:pt x="154" y="137"/>
                          <a:pt x="197" y="135"/>
                        </a:cubicBezTo>
                        <a:cubicBezTo>
                          <a:pt x="279" y="131"/>
                          <a:pt x="328" y="78"/>
                          <a:pt x="349" y="16"/>
                        </a:cubicBezTo>
                        <a:cubicBezTo>
                          <a:pt x="351" y="11"/>
                          <a:pt x="353" y="6"/>
                          <a:pt x="355" y="0"/>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 name="Freeform 18"/>
                  <p:cNvSpPr>
                    <a:spLocks/>
                  </p:cNvSpPr>
                  <p:nvPr/>
                </p:nvSpPr>
                <p:spPr bwMode="auto">
                  <a:xfrm>
                    <a:off x="5657851" y="2025650"/>
                    <a:ext cx="1123950" cy="1152525"/>
                  </a:xfrm>
                  <a:custGeom>
                    <a:avLst/>
                    <a:gdLst>
                      <a:gd name="T0" fmla="*/ 291 w 299"/>
                      <a:gd name="T1" fmla="*/ 307 h 307"/>
                      <a:gd name="T2" fmla="*/ 227 w 299"/>
                      <a:gd name="T3" fmla="*/ 256 h 307"/>
                      <a:gd name="T4" fmla="*/ 179 w 299"/>
                      <a:gd name="T5" fmla="*/ 95 h 307"/>
                      <a:gd name="T6" fmla="*/ 10 w 299"/>
                      <a:gd name="T7" fmla="*/ 60 h 307"/>
                      <a:gd name="T8" fmla="*/ 23 w 299"/>
                      <a:gd name="T9" fmla="*/ 30 h 307"/>
                      <a:gd name="T10" fmla="*/ 290 w 299"/>
                      <a:gd name="T11" fmla="*/ 195 h 307"/>
                      <a:gd name="T12" fmla="*/ 291 w 299"/>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299" h="307">
                        <a:moveTo>
                          <a:pt x="291" y="307"/>
                        </a:moveTo>
                        <a:cubicBezTo>
                          <a:pt x="270" y="290"/>
                          <a:pt x="250" y="274"/>
                          <a:pt x="227" y="256"/>
                        </a:cubicBezTo>
                        <a:cubicBezTo>
                          <a:pt x="236" y="198"/>
                          <a:pt x="228" y="140"/>
                          <a:pt x="179" y="95"/>
                        </a:cubicBezTo>
                        <a:cubicBezTo>
                          <a:pt x="130" y="51"/>
                          <a:pt x="72" y="45"/>
                          <a:pt x="10" y="60"/>
                        </a:cubicBezTo>
                        <a:cubicBezTo>
                          <a:pt x="0" y="38"/>
                          <a:pt x="0" y="36"/>
                          <a:pt x="23" y="30"/>
                        </a:cubicBezTo>
                        <a:cubicBezTo>
                          <a:pt x="133" y="0"/>
                          <a:pt x="265" y="68"/>
                          <a:pt x="290" y="195"/>
                        </a:cubicBezTo>
                        <a:cubicBezTo>
                          <a:pt x="298" y="233"/>
                          <a:pt x="299" y="271"/>
                          <a:pt x="291" y="307"/>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1" name="Freeform 22"/>
                  <p:cNvSpPr>
                    <a:spLocks/>
                  </p:cNvSpPr>
                  <p:nvPr/>
                </p:nvSpPr>
                <p:spPr bwMode="auto">
                  <a:xfrm>
                    <a:off x="5349876" y="3170237"/>
                    <a:ext cx="398463" cy="395288"/>
                  </a:xfrm>
                  <a:custGeom>
                    <a:avLst/>
                    <a:gdLst>
                      <a:gd name="T0" fmla="*/ 106 w 106"/>
                      <a:gd name="T1" fmla="*/ 52 h 105"/>
                      <a:gd name="T2" fmla="*/ 53 w 106"/>
                      <a:gd name="T3" fmla="*/ 105 h 105"/>
                      <a:gd name="T4" fmla="*/ 1 w 106"/>
                      <a:gd name="T5" fmla="*/ 53 h 105"/>
                      <a:gd name="T6" fmla="*/ 53 w 106"/>
                      <a:gd name="T7" fmla="*/ 0 h 105"/>
                      <a:gd name="T8" fmla="*/ 106 w 106"/>
                      <a:gd name="T9" fmla="*/ 52 h 105"/>
                    </a:gdLst>
                    <a:ahLst/>
                    <a:cxnLst>
                      <a:cxn ang="0">
                        <a:pos x="T0" y="T1"/>
                      </a:cxn>
                      <a:cxn ang="0">
                        <a:pos x="T2" y="T3"/>
                      </a:cxn>
                      <a:cxn ang="0">
                        <a:pos x="T4" y="T5"/>
                      </a:cxn>
                      <a:cxn ang="0">
                        <a:pos x="T6" y="T7"/>
                      </a:cxn>
                      <a:cxn ang="0">
                        <a:pos x="T8" y="T9"/>
                      </a:cxn>
                    </a:cxnLst>
                    <a:rect l="0" t="0" r="r" b="b"/>
                    <a:pathLst>
                      <a:path w="106" h="105">
                        <a:moveTo>
                          <a:pt x="106" y="52"/>
                        </a:moveTo>
                        <a:cubicBezTo>
                          <a:pt x="106" y="82"/>
                          <a:pt x="83" y="105"/>
                          <a:pt x="53" y="105"/>
                        </a:cubicBezTo>
                        <a:cubicBezTo>
                          <a:pt x="24" y="105"/>
                          <a:pt x="1" y="82"/>
                          <a:pt x="1" y="53"/>
                        </a:cubicBezTo>
                        <a:cubicBezTo>
                          <a:pt x="0" y="23"/>
                          <a:pt x="23" y="0"/>
                          <a:pt x="53" y="0"/>
                        </a:cubicBezTo>
                        <a:cubicBezTo>
                          <a:pt x="84" y="0"/>
                          <a:pt x="106" y="22"/>
                          <a:pt x="106" y="5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2" name="Freeform 23"/>
                  <p:cNvSpPr>
                    <a:spLocks/>
                  </p:cNvSpPr>
                  <p:nvPr/>
                </p:nvSpPr>
                <p:spPr bwMode="auto">
                  <a:xfrm>
                    <a:off x="6281738" y="3205162"/>
                    <a:ext cx="398463" cy="393700"/>
                  </a:xfrm>
                  <a:custGeom>
                    <a:avLst/>
                    <a:gdLst>
                      <a:gd name="T0" fmla="*/ 52 w 106"/>
                      <a:gd name="T1" fmla="*/ 105 h 105"/>
                      <a:gd name="T2" fmla="*/ 0 w 106"/>
                      <a:gd name="T3" fmla="*/ 54 h 105"/>
                      <a:gd name="T4" fmla="*/ 53 w 106"/>
                      <a:gd name="T5" fmla="*/ 0 h 105"/>
                      <a:gd name="T6" fmla="*/ 105 w 106"/>
                      <a:gd name="T7" fmla="*/ 55 h 105"/>
                      <a:gd name="T8" fmla="*/ 52 w 106"/>
                      <a:gd name="T9" fmla="*/ 105 h 105"/>
                    </a:gdLst>
                    <a:ahLst/>
                    <a:cxnLst>
                      <a:cxn ang="0">
                        <a:pos x="T0" y="T1"/>
                      </a:cxn>
                      <a:cxn ang="0">
                        <a:pos x="T2" y="T3"/>
                      </a:cxn>
                      <a:cxn ang="0">
                        <a:pos x="T4" y="T5"/>
                      </a:cxn>
                      <a:cxn ang="0">
                        <a:pos x="T6" y="T7"/>
                      </a:cxn>
                      <a:cxn ang="0">
                        <a:pos x="T8" y="T9"/>
                      </a:cxn>
                    </a:cxnLst>
                    <a:rect l="0" t="0" r="r" b="b"/>
                    <a:pathLst>
                      <a:path w="106" h="105">
                        <a:moveTo>
                          <a:pt x="52" y="105"/>
                        </a:moveTo>
                        <a:cubicBezTo>
                          <a:pt x="22" y="105"/>
                          <a:pt x="0" y="83"/>
                          <a:pt x="0" y="54"/>
                        </a:cubicBezTo>
                        <a:cubicBezTo>
                          <a:pt x="0" y="24"/>
                          <a:pt x="23" y="0"/>
                          <a:pt x="53" y="0"/>
                        </a:cubicBezTo>
                        <a:cubicBezTo>
                          <a:pt x="82" y="1"/>
                          <a:pt x="106" y="26"/>
                          <a:pt x="105" y="55"/>
                        </a:cubicBezTo>
                        <a:cubicBezTo>
                          <a:pt x="104" y="83"/>
                          <a:pt x="81" y="105"/>
                          <a:pt x="52" y="105"/>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3" name="Freeform 24"/>
                  <p:cNvSpPr>
                    <a:spLocks/>
                  </p:cNvSpPr>
                  <p:nvPr/>
                </p:nvSpPr>
                <p:spPr bwMode="auto">
                  <a:xfrm>
                    <a:off x="5865813" y="2370137"/>
                    <a:ext cx="396875" cy="398463"/>
                  </a:xfrm>
                  <a:custGeom>
                    <a:avLst/>
                    <a:gdLst>
                      <a:gd name="T0" fmla="*/ 105 w 106"/>
                      <a:gd name="T1" fmla="*/ 54 h 106"/>
                      <a:gd name="T2" fmla="*/ 52 w 106"/>
                      <a:gd name="T3" fmla="*/ 105 h 106"/>
                      <a:gd name="T4" fmla="*/ 1 w 106"/>
                      <a:gd name="T5" fmla="*/ 52 h 106"/>
                      <a:gd name="T6" fmla="*/ 54 w 106"/>
                      <a:gd name="T7" fmla="*/ 1 h 106"/>
                      <a:gd name="T8" fmla="*/ 105 w 106"/>
                      <a:gd name="T9" fmla="*/ 54 h 106"/>
                    </a:gdLst>
                    <a:ahLst/>
                    <a:cxnLst>
                      <a:cxn ang="0">
                        <a:pos x="T0" y="T1"/>
                      </a:cxn>
                      <a:cxn ang="0">
                        <a:pos x="T2" y="T3"/>
                      </a:cxn>
                      <a:cxn ang="0">
                        <a:pos x="T4" y="T5"/>
                      </a:cxn>
                      <a:cxn ang="0">
                        <a:pos x="T6" y="T7"/>
                      </a:cxn>
                      <a:cxn ang="0">
                        <a:pos x="T8" y="T9"/>
                      </a:cxn>
                    </a:cxnLst>
                    <a:rect l="0" t="0" r="r" b="b"/>
                    <a:pathLst>
                      <a:path w="106" h="106">
                        <a:moveTo>
                          <a:pt x="105" y="54"/>
                        </a:moveTo>
                        <a:cubicBezTo>
                          <a:pt x="104" y="83"/>
                          <a:pt x="80" y="106"/>
                          <a:pt x="52" y="105"/>
                        </a:cubicBezTo>
                        <a:cubicBezTo>
                          <a:pt x="23" y="104"/>
                          <a:pt x="0" y="80"/>
                          <a:pt x="1" y="52"/>
                        </a:cubicBezTo>
                        <a:cubicBezTo>
                          <a:pt x="2" y="23"/>
                          <a:pt x="25" y="0"/>
                          <a:pt x="54" y="1"/>
                        </a:cubicBezTo>
                        <a:cubicBezTo>
                          <a:pt x="83" y="2"/>
                          <a:pt x="106" y="26"/>
                          <a:pt x="105" y="54"/>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grpSp>
      <p:sp>
        <p:nvSpPr>
          <p:cNvPr id="37" name="Rectangle 36"/>
          <p:cNvSpPr/>
          <p:nvPr/>
        </p:nvSpPr>
        <p:spPr bwMode="auto">
          <a:xfrm>
            <a:off x="3815373" y="4498975"/>
            <a:ext cx="6981157" cy="7295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TextBox 437"/>
          <p:cNvSpPr txBox="1"/>
          <p:nvPr/>
        </p:nvSpPr>
        <p:spPr>
          <a:xfrm>
            <a:off x="3855280" y="4491991"/>
            <a:ext cx="6901492" cy="371070"/>
          </a:xfrm>
          <a:prstGeom prst="rect">
            <a:avLst/>
          </a:prstGeom>
          <a:solidFill>
            <a:schemeClr val="accent2"/>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RESOURCE PROVIDER CONRACT</a:t>
            </a:r>
          </a:p>
        </p:txBody>
      </p:sp>
      <p:sp>
        <p:nvSpPr>
          <p:cNvPr id="33" name="Rectangle 32"/>
          <p:cNvSpPr/>
          <p:nvPr/>
        </p:nvSpPr>
        <p:spPr bwMode="auto">
          <a:xfrm>
            <a:off x="3771466" y="4232343"/>
            <a:ext cx="7074861" cy="9962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2" name="Group 271"/>
          <p:cNvGrpSpPr/>
          <p:nvPr/>
        </p:nvGrpSpPr>
        <p:grpSpPr>
          <a:xfrm>
            <a:off x="9325014" y="2746096"/>
            <a:ext cx="1177073" cy="1603566"/>
            <a:chOff x="10960992" y="2800564"/>
            <a:chExt cx="1200846" cy="1635953"/>
          </a:xfrm>
        </p:grpSpPr>
        <p:sp>
          <p:nvSpPr>
            <p:cNvPr id="379" name="TextBox 378"/>
            <p:cNvSpPr txBox="1"/>
            <p:nvPr/>
          </p:nvSpPr>
          <p:spPr>
            <a:xfrm>
              <a:off x="11034353" y="2800564"/>
              <a:ext cx="1127485" cy="1635953"/>
            </a:xfrm>
            <a:prstGeom prst="rect">
              <a:avLst/>
            </a:prstGeom>
            <a:solidFill>
              <a:schemeClr val="accent5"/>
            </a:solidFill>
          </p:spPr>
          <p:txBody>
            <a:bodyPr wrap="square" lIns="143407" tIns="89630" rIns="143407" bIns="89630" rtlCol="0" anchor="ctr" anchorCtr="0">
              <a:noAutofit/>
            </a:bodyPr>
            <a:lstStyle/>
            <a:p>
              <a:pPr defTabSz="1218996" eaLnBrk="0" fontAlgn="base" hangingPunct="0">
                <a:lnSpc>
                  <a:spcPct val="90000"/>
                </a:lnSpc>
                <a:spcBef>
                  <a:spcPct val="0"/>
                </a:spcBef>
                <a:spcAft>
                  <a:spcPct val="0"/>
                </a:spcAft>
                <a:defRPr/>
              </a:pPr>
              <a:r>
                <a:rPr lang="en-US" sz="2400"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ADFS</a:t>
              </a:r>
            </a:p>
            <a:p>
              <a:pPr defTabSz="1218996" eaLnBrk="0" fontAlgn="base" hangingPunct="0">
                <a:lnSpc>
                  <a:spcPct val="90000"/>
                </a:lnSpc>
                <a:spcBef>
                  <a:spcPct val="0"/>
                </a:spcBef>
                <a:spcAft>
                  <a:spcPct val="0"/>
                </a:spcAft>
                <a:defRPr/>
              </a:pPr>
              <a:r>
                <a:rPr lang="en-US" sz="2400"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AAD</a:t>
              </a:r>
            </a:p>
          </p:txBody>
        </p:sp>
        <p:sp>
          <p:nvSpPr>
            <p:cNvPr id="424" name="Rectangle 423"/>
            <p:cNvSpPr/>
            <p:nvPr/>
          </p:nvSpPr>
          <p:spPr bwMode="auto">
            <a:xfrm>
              <a:off x="10960992" y="3921710"/>
              <a:ext cx="101830" cy="22867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28" name="Rectangle 427"/>
          <p:cNvSpPr/>
          <p:nvPr/>
        </p:nvSpPr>
        <p:spPr bwMode="auto">
          <a:xfrm>
            <a:off x="9325014" y="2642194"/>
            <a:ext cx="1202082" cy="17098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TextBox 425"/>
          <p:cNvSpPr txBox="1"/>
          <p:nvPr/>
        </p:nvSpPr>
        <p:spPr>
          <a:xfrm>
            <a:off x="3855279" y="-403196"/>
            <a:ext cx="6901415" cy="2420514"/>
          </a:xfrm>
          <a:prstGeom prst="rect">
            <a:avLst/>
          </a:prstGeom>
          <a:solidFill>
            <a:schemeClr val="accent5"/>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RESOURCE MANAGER</a:t>
            </a:r>
          </a:p>
        </p:txBody>
      </p:sp>
      <p:sp>
        <p:nvSpPr>
          <p:cNvPr id="427" name="Rectangle 426"/>
          <p:cNvSpPr/>
          <p:nvPr/>
        </p:nvSpPr>
        <p:spPr bwMode="auto">
          <a:xfrm>
            <a:off x="3768976" y="-412588"/>
            <a:ext cx="7012618" cy="31564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TextBox 424"/>
          <p:cNvSpPr txBox="1"/>
          <p:nvPr/>
        </p:nvSpPr>
        <p:spPr>
          <a:xfrm>
            <a:off x="3855281" y="1726054"/>
            <a:ext cx="6901492" cy="371070"/>
          </a:xfrm>
          <a:prstGeom prst="rect">
            <a:avLst/>
          </a:prstGeom>
          <a:solidFill>
            <a:schemeClr val="accent2"/>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SERVICE MANAGEMENT API</a:t>
            </a:r>
          </a:p>
        </p:txBody>
      </p:sp>
      <p:sp>
        <p:nvSpPr>
          <p:cNvPr id="36" name="Rectangle 35"/>
          <p:cNvSpPr/>
          <p:nvPr/>
        </p:nvSpPr>
        <p:spPr bwMode="auto">
          <a:xfrm>
            <a:off x="3771466" y="-947820"/>
            <a:ext cx="7074861" cy="25793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2" name="Group 471"/>
          <p:cNvGrpSpPr/>
          <p:nvPr/>
        </p:nvGrpSpPr>
        <p:grpSpPr>
          <a:xfrm>
            <a:off x="270067" y="1189814"/>
            <a:ext cx="3664658" cy="5376195"/>
            <a:chOff x="274638" y="1212850"/>
            <a:chExt cx="3738672" cy="5484777"/>
          </a:xfrm>
        </p:grpSpPr>
        <p:grpSp>
          <p:nvGrpSpPr>
            <p:cNvPr id="447" name="Group 446"/>
            <p:cNvGrpSpPr/>
            <p:nvPr/>
          </p:nvGrpSpPr>
          <p:grpSpPr>
            <a:xfrm>
              <a:off x="285029" y="1212850"/>
              <a:ext cx="3728281" cy="5484777"/>
              <a:chOff x="285029" y="1212850"/>
              <a:chExt cx="3728281" cy="5484777"/>
            </a:xfrm>
          </p:grpSpPr>
          <p:sp>
            <p:nvSpPr>
              <p:cNvPr id="443" name="Left Bracket 442"/>
              <p:cNvSpPr/>
              <p:nvPr/>
            </p:nvSpPr>
            <p:spPr>
              <a:xfrm>
                <a:off x="3682481" y="1212850"/>
                <a:ext cx="330829" cy="5484777"/>
              </a:xfrm>
              <a:prstGeom prst="leftBracket">
                <a:avLst>
                  <a:gd name="adj" fmla="val 0"/>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996" eaLnBrk="0" fontAlgn="base" hangingPunct="0">
                  <a:spcBef>
                    <a:spcPct val="0"/>
                  </a:spcBef>
                  <a:spcAft>
                    <a:spcPct val="0"/>
                  </a:spcAft>
                  <a:defRPr/>
                </a:pPr>
                <a:endParaRPr lang="en-US" sz="2400">
                  <a:solidFill>
                    <a:prstClr val="black"/>
                  </a:solidFill>
                </a:endParaRPr>
              </a:p>
            </p:txBody>
          </p:sp>
          <p:cxnSp>
            <p:nvCxnSpPr>
              <p:cNvPr id="445" name="Straight Connector 444"/>
              <p:cNvCxnSpPr/>
              <p:nvPr/>
            </p:nvCxnSpPr>
            <p:spPr>
              <a:xfrm>
                <a:off x="285029" y="2125676"/>
                <a:ext cx="3383280" cy="1"/>
              </a:xfrm>
              <a:prstGeom prst="line">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70" name="Rectangle 469"/>
            <p:cNvSpPr/>
            <p:nvPr/>
          </p:nvSpPr>
          <p:spPr bwMode="auto">
            <a:xfrm>
              <a:off x="274638" y="1216152"/>
              <a:ext cx="3291840" cy="960373"/>
            </a:xfrm>
            <a:prstGeom prst="rect">
              <a:avLst/>
            </a:prstGeom>
          </p:spPr>
          <p:txBody>
            <a:bodyPr vert="horz" wrap="square" lIns="143407" tIns="89630" rIns="143407" bIns="89630" rtlCol="0">
              <a:spAutoFit/>
            </a:bodyPr>
            <a:lstStyle/>
            <a:p>
              <a:pPr defTabSz="913446" eaLnBrk="0" fontAlgn="base" hangingPunct="0">
                <a:lnSpc>
                  <a:spcPct val="90000"/>
                </a:lnSpc>
                <a:spcBef>
                  <a:spcPct val="20000"/>
                </a:spcBef>
                <a:spcAft>
                  <a:spcPct val="0"/>
                </a:spcAft>
                <a:buSzPct val="90000"/>
                <a:defRPr/>
              </a:pPr>
              <a:r>
                <a:rPr lang="en-US" sz="2745" dirty="0">
                  <a:gradFill>
                    <a:gsLst>
                      <a:gs pos="1250">
                        <a:prstClr val="black"/>
                      </a:gs>
                      <a:gs pos="99000">
                        <a:prstClr val="black"/>
                      </a:gs>
                    </a:gsLst>
                    <a:lin ang="5400000" scaled="0"/>
                  </a:gradFill>
                  <a:latin typeface="Segoe UI" panose="020B0502040204020203" pitchFamily="34" charset="0"/>
                  <a:ea typeface="MS PGothic" pitchFamily="34" charset="-128"/>
                  <a:cs typeface="Segoe UI" panose="020B0502040204020203" pitchFamily="34" charset="0"/>
                </a:rPr>
                <a:t>Consistent management layer</a:t>
              </a:r>
            </a:p>
          </p:txBody>
        </p:sp>
      </p:grpSp>
      <p:sp>
        <p:nvSpPr>
          <p:cNvPr id="35" name="Rectangle 34"/>
          <p:cNvSpPr/>
          <p:nvPr/>
        </p:nvSpPr>
        <p:spPr bwMode="auto">
          <a:xfrm>
            <a:off x="270130" y="3765425"/>
            <a:ext cx="2193459" cy="941361"/>
          </a:xfrm>
          <a:prstGeom prst="rect">
            <a:avLst/>
          </a:prstGeom>
        </p:spPr>
        <p:txBody>
          <a:bodyPr vert="horz" wrap="square" lIns="143407" tIns="89630" rIns="143407" bIns="89630" rtlCol="0">
            <a:spAutoFit/>
          </a:bodyPr>
          <a:lstStyle/>
          <a:p>
            <a:pPr defTabSz="913446" eaLnBrk="0" fontAlgn="base" hangingPunct="0">
              <a:lnSpc>
                <a:spcPct val="90000"/>
              </a:lnSpc>
              <a:spcBef>
                <a:spcPct val="20000"/>
              </a:spcBef>
              <a:spcAft>
                <a:spcPct val="0"/>
              </a:spcAft>
              <a:buSzPct val="90000"/>
              <a:defRPr/>
            </a:pPr>
            <a:r>
              <a:rPr lang="en-US" sz="2745" dirty="0">
                <a:gradFill>
                  <a:gsLst>
                    <a:gs pos="1250">
                      <a:prstClr val="black"/>
                    </a:gs>
                    <a:gs pos="99000">
                      <a:prstClr val="black"/>
                    </a:gs>
                  </a:gsLst>
                  <a:lin ang="5400000" scaled="0"/>
                </a:gradFill>
                <a:latin typeface="Segoe UI" panose="020B0502040204020203" pitchFamily="34" charset="0"/>
                <a:ea typeface="MS PGothic" pitchFamily="34" charset="-128"/>
                <a:cs typeface="Segoe UI" panose="020B0502040204020203" pitchFamily="34" charset="0"/>
              </a:rPr>
              <a:t>Curated extensions</a:t>
            </a:r>
          </a:p>
        </p:txBody>
      </p:sp>
      <p:sp>
        <p:nvSpPr>
          <p:cNvPr id="2" name="Rectangle 1" hidden="1"/>
          <p:cNvSpPr/>
          <p:nvPr/>
        </p:nvSpPr>
        <p:spPr bwMode="auto">
          <a:xfrm>
            <a:off x="867" y="-1571846"/>
            <a:ext cx="12580915" cy="112213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43" eaLnBrk="0" fontAlgn="base" hangingPunct="0">
              <a:lnSpc>
                <a:spcPct val="90000"/>
              </a:lnSpc>
              <a:spcBef>
                <a:spcPct val="0"/>
              </a:spcBef>
              <a:spcAft>
                <a:spcPct val="0"/>
              </a:spcAft>
              <a:defRPr/>
            </a:pPr>
            <a:r>
              <a:rPr lang="en-US" sz="1567" dirty="0">
                <a:gradFill>
                  <a:gsLst>
                    <a:gs pos="0">
                      <a:srgbClr val="FFFFFF"/>
                    </a:gs>
                    <a:gs pos="100000">
                      <a:srgbClr val="FFFFFF"/>
                    </a:gs>
                  </a:gsLst>
                  <a:lin ang="5400000" scaled="0"/>
                </a:gradFill>
                <a:ea typeface="Segoe UI" pitchFamily="34" charset="0"/>
                <a:cs typeface="Segoe UI" pitchFamily="34" charset="0"/>
              </a:rPr>
              <a:t>This slide could use build/animation. It builds from top to bottom. Azure/</a:t>
            </a:r>
            <a:r>
              <a:rPr lang="en-US" sz="1567" dirty="0" err="1">
                <a:gradFill>
                  <a:gsLst>
                    <a:gs pos="0">
                      <a:srgbClr val="FFFFFF"/>
                    </a:gs>
                    <a:gs pos="100000">
                      <a:srgbClr val="FFFFFF"/>
                    </a:gs>
                  </a:gsLst>
                  <a:lin ang="5400000" scaled="0"/>
                </a:gradFill>
                <a:ea typeface="Segoe UI" pitchFamily="34" charset="0"/>
                <a:cs typeface="Segoe UI" pitchFamily="34" charset="0"/>
              </a:rPr>
              <a:t>Commandline</a:t>
            </a:r>
            <a:r>
              <a:rPr lang="en-US" sz="1567" dirty="0">
                <a:gradFill>
                  <a:gsLst>
                    <a:gs pos="0">
                      <a:srgbClr val="FFFFFF"/>
                    </a:gs>
                    <a:gs pos="100000">
                      <a:srgbClr val="FFFFFF"/>
                    </a:gs>
                  </a:gsLst>
                  <a:lin ang="5400000" scaled="0"/>
                </a:gradFill>
                <a:ea typeface="Segoe UI" pitchFamily="34" charset="0"/>
                <a:cs typeface="Segoe UI" pitchFamily="34" charset="0"/>
              </a:rPr>
              <a:t>/Visual studio all hit the API to interact with resource manager groups which in turn interact with the different rest points. The link </a:t>
            </a:r>
            <a:r>
              <a:rPr lang="en-US" sz="1567" dirty="0">
                <a:solidFill>
                  <a:prstClr val="white"/>
                </a:solidFill>
              </a:rPr>
              <a:t>https://azure.microsoft.com/en-us/documentation/articles/virtual-machines-azure-resource-manager-architecture/</a:t>
            </a:r>
          </a:p>
          <a:p>
            <a:pPr defTabSz="914043" eaLnBrk="0" fontAlgn="base" hangingPunct="0">
              <a:lnSpc>
                <a:spcPct val="90000"/>
              </a:lnSpc>
              <a:spcBef>
                <a:spcPct val="0"/>
              </a:spcBef>
              <a:spcAft>
                <a:spcPct val="0"/>
              </a:spcAft>
              <a:defRPr/>
            </a:pPr>
            <a:r>
              <a:rPr lang="en-US" sz="1567" dirty="0">
                <a:gradFill>
                  <a:gsLst>
                    <a:gs pos="0">
                      <a:srgbClr val="FFFFFF"/>
                    </a:gs>
                    <a:gs pos="100000">
                      <a:srgbClr val="FFFFFF"/>
                    </a:gs>
                  </a:gsLst>
                  <a:lin ang="5400000" scaled="0"/>
                </a:gradFill>
                <a:ea typeface="Segoe UI" pitchFamily="34" charset="0"/>
                <a:cs typeface="Segoe UI" pitchFamily="34" charset="0"/>
              </a:rPr>
              <a:t> explains what this slide is supposed to get across. </a:t>
            </a:r>
          </a:p>
        </p:txBody>
      </p:sp>
      <p:pic>
        <p:nvPicPr>
          <p:cNvPr id="22" name="Picture 21" hidden="1"/>
          <p:cNvPicPr>
            <a:picLocks noChangeAspect="1"/>
          </p:cNvPicPr>
          <p:nvPr/>
        </p:nvPicPr>
        <p:blipFill>
          <a:blip r:embed="rId3"/>
          <a:stretch>
            <a:fillRect/>
          </a:stretch>
        </p:blipFill>
        <p:spPr>
          <a:xfrm>
            <a:off x="259175" y="2645075"/>
            <a:ext cx="7548937" cy="449904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79" name="Rectangle 478"/>
          <p:cNvSpPr/>
          <p:nvPr/>
        </p:nvSpPr>
        <p:spPr bwMode="auto">
          <a:xfrm>
            <a:off x="3648018" y="1260334"/>
            <a:ext cx="7136066" cy="10307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4"/>
          <p:cNvSpPr txBox="1">
            <a:spLocks/>
          </p:cNvSpPr>
          <p:nvPr/>
        </p:nvSpPr>
        <p:spPr>
          <a:xfrm>
            <a:off x="3855282" y="1678541"/>
            <a:ext cx="1120114" cy="452564"/>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2275" eaLnBrk="0" hangingPunct="0">
              <a:defRPr/>
            </a:pPr>
            <a:r>
              <a:rPr lang="en-US" sz="1961" dirty="0">
                <a:gradFill>
                  <a:gsLst>
                    <a:gs pos="1250">
                      <a:prstClr val="black"/>
                    </a:gs>
                    <a:gs pos="99000">
                      <a:prstClr val="black"/>
                    </a:gs>
                  </a:gsLst>
                  <a:lin ang="5400000" scaled="0"/>
                </a:gradFill>
              </a:rPr>
              <a:t>Tools</a:t>
            </a:r>
          </a:p>
        </p:txBody>
      </p:sp>
      <p:sp>
        <p:nvSpPr>
          <p:cNvPr id="51" name="Text Placeholder 4"/>
          <p:cNvSpPr txBox="1">
            <a:spLocks/>
          </p:cNvSpPr>
          <p:nvPr/>
        </p:nvSpPr>
        <p:spPr>
          <a:xfrm>
            <a:off x="3855282" y="5588767"/>
            <a:ext cx="1434060" cy="669807"/>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2275" eaLnBrk="0" hangingPunct="0">
              <a:defRPr/>
            </a:pPr>
            <a: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t>Provider  </a:t>
            </a:r>
            <a:b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br>
            <a: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t>rest points</a:t>
            </a:r>
          </a:p>
        </p:txBody>
      </p:sp>
      <p:grpSp>
        <p:nvGrpSpPr>
          <p:cNvPr id="85" name="Group 84"/>
          <p:cNvGrpSpPr/>
          <p:nvPr/>
        </p:nvGrpSpPr>
        <p:grpSpPr>
          <a:xfrm>
            <a:off x="6289314" y="1457167"/>
            <a:ext cx="3989915" cy="850546"/>
            <a:chOff x="6415453" y="1485605"/>
            <a:chExt cx="4070499" cy="867724"/>
          </a:xfrm>
        </p:grpSpPr>
        <p:grpSp>
          <p:nvGrpSpPr>
            <p:cNvPr id="82" name="Group 81"/>
            <p:cNvGrpSpPr/>
            <p:nvPr/>
          </p:nvGrpSpPr>
          <p:grpSpPr>
            <a:xfrm>
              <a:off x="9122889" y="1493986"/>
              <a:ext cx="1363063" cy="859343"/>
              <a:chOff x="9122889" y="1493986"/>
              <a:chExt cx="1363063" cy="859343"/>
            </a:xfrm>
          </p:grpSpPr>
          <p:grpSp>
            <p:nvGrpSpPr>
              <p:cNvPr id="45" name="Group 44"/>
              <p:cNvGrpSpPr/>
              <p:nvPr/>
            </p:nvGrpSpPr>
            <p:grpSpPr>
              <a:xfrm>
                <a:off x="9556309" y="1493986"/>
                <a:ext cx="496215" cy="500359"/>
                <a:chOff x="5835648" y="3126185"/>
                <a:chExt cx="775292" cy="781767"/>
              </a:xfrm>
            </p:grpSpPr>
            <p:sp>
              <p:nvSpPr>
                <p:cNvPr id="42" name="Freeform 23"/>
                <p:cNvSpPr>
                  <a:spLocks/>
                </p:cNvSpPr>
                <p:nvPr/>
              </p:nvSpPr>
              <p:spPr bwMode="auto">
                <a:xfrm>
                  <a:off x="5835648" y="3126185"/>
                  <a:ext cx="775292" cy="781767"/>
                </a:xfrm>
                <a:custGeom>
                  <a:avLst/>
                  <a:gdLst>
                    <a:gd name="T0" fmla="*/ 150 w 200"/>
                    <a:gd name="T1" fmla="*/ 0 h 202"/>
                    <a:gd name="T2" fmla="*/ 71 w 200"/>
                    <a:gd name="T3" fmla="*/ 80 h 202"/>
                    <a:gd name="T4" fmla="*/ 20 w 200"/>
                    <a:gd name="T5" fmla="*/ 41 h 202"/>
                    <a:gd name="T6" fmla="*/ 0 w 200"/>
                    <a:gd name="T7" fmla="*/ 51 h 202"/>
                    <a:gd name="T8" fmla="*/ 0 w 200"/>
                    <a:gd name="T9" fmla="*/ 152 h 202"/>
                    <a:gd name="T10" fmla="*/ 20 w 200"/>
                    <a:gd name="T11" fmla="*/ 162 h 202"/>
                    <a:gd name="T12" fmla="*/ 71 w 200"/>
                    <a:gd name="T13" fmla="*/ 122 h 202"/>
                    <a:gd name="T14" fmla="*/ 150 w 200"/>
                    <a:gd name="T15" fmla="*/ 202 h 202"/>
                    <a:gd name="T16" fmla="*/ 200 w 200"/>
                    <a:gd name="T17" fmla="*/ 182 h 202"/>
                    <a:gd name="T18" fmla="*/ 200 w 200"/>
                    <a:gd name="T19" fmla="*/ 20 h 202"/>
                    <a:gd name="T20" fmla="*/ 150 w 200"/>
                    <a:gd name="T21" fmla="*/ 0 h 202"/>
                    <a:gd name="T22" fmla="*/ 150 w 200"/>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02">
                      <a:moveTo>
                        <a:pt x="150" y="0"/>
                      </a:moveTo>
                      <a:cubicBezTo>
                        <a:pt x="71" y="80"/>
                        <a:pt x="71" y="80"/>
                        <a:pt x="71" y="80"/>
                      </a:cubicBezTo>
                      <a:cubicBezTo>
                        <a:pt x="20" y="41"/>
                        <a:pt x="20" y="41"/>
                        <a:pt x="20" y="41"/>
                      </a:cubicBezTo>
                      <a:cubicBezTo>
                        <a:pt x="0" y="51"/>
                        <a:pt x="0" y="51"/>
                        <a:pt x="0" y="51"/>
                      </a:cubicBezTo>
                      <a:cubicBezTo>
                        <a:pt x="0" y="152"/>
                        <a:pt x="0" y="152"/>
                        <a:pt x="0" y="152"/>
                      </a:cubicBezTo>
                      <a:cubicBezTo>
                        <a:pt x="20" y="162"/>
                        <a:pt x="20" y="162"/>
                        <a:pt x="20" y="162"/>
                      </a:cubicBezTo>
                      <a:cubicBezTo>
                        <a:pt x="71" y="122"/>
                        <a:pt x="71" y="122"/>
                        <a:pt x="71" y="122"/>
                      </a:cubicBezTo>
                      <a:cubicBezTo>
                        <a:pt x="150" y="202"/>
                        <a:pt x="150" y="202"/>
                        <a:pt x="150" y="202"/>
                      </a:cubicBezTo>
                      <a:cubicBezTo>
                        <a:pt x="200" y="182"/>
                        <a:pt x="200" y="182"/>
                        <a:pt x="200" y="182"/>
                      </a:cubicBezTo>
                      <a:cubicBezTo>
                        <a:pt x="200" y="20"/>
                        <a:pt x="200" y="20"/>
                        <a:pt x="200" y="20"/>
                      </a:cubicBezTo>
                      <a:cubicBezTo>
                        <a:pt x="150" y="0"/>
                        <a:pt x="150" y="0"/>
                        <a:pt x="150" y="0"/>
                      </a:cubicBezTo>
                      <a:cubicBezTo>
                        <a:pt x="150" y="0"/>
                        <a:pt x="150" y="0"/>
                        <a:pt x="15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 name="Freeform 24"/>
                <p:cNvSpPr>
                  <a:spLocks/>
                </p:cNvSpPr>
                <p:nvPr/>
              </p:nvSpPr>
              <p:spPr bwMode="auto">
                <a:xfrm>
                  <a:off x="5911850" y="3382963"/>
                  <a:ext cx="114300" cy="228600"/>
                </a:xfrm>
                <a:custGeom>
                  <a:avLst/>
                  <a:gdLst>
                    <a:gd name="T0" fmla="*/ 0 w 30"/>
                    <a:gd name="T1" fmla="*/ 60 h 60"/>
                    <a:gd name="T2" fmla="*/ 0 w 30"/>
                    <a:gd name="T3" fmla="*/ 0 h 60"/>
                    <a:gd name="T4" fmla="*/ 30 w 30"/>
                    <a:gd name="T5" fmla="*/ 30 h 60"/>
                    <a:gd name="T6" fmla="*/ 0 w 30"/>
                    <a:gd name="T7" fmla="*/ 60 h 60"/>
                    <a:gd name="T8" fmla="*/ 0 w 30"/>
                    <a:gd name="T9" fmla="*/ 60 h 60"/>
                  </a:gdLst>
                  <a:ahLst/>
                  <a:cxnLst>
                    <a:cxn ang="0">
                      <a:pos x="T0" y="T1"/>
                    </a:cxn>
                    <a:cxn ang="0">
                      <a:pos x="T2" y="T3"/>
                    </a:cxn>
                    <a:cxn ang="0">
                      <a:pos x="T4" y="T5"/>
                    </a:cxn>
                    <a:cxn ang="0">
                      <a:pos x="T6" y="T7"/>
                    </a:cxn>
                    <a:cxn ang="0">
                      <a:pos x="T8" y="T9"/>
                    </a:cxn>
                  </a:cxnLst>
                  <a:rect l="0" t="0" r="r" b="b"/>
                  <a:pathLst>
                    <a:path w="30" h="60">
                      <a:moveTo>
                        <a:pt x="0" y="60"/>
                      </a:moveTo>
                      <a:cubicBezTo>
                        <a:pt x="0" y="0"/>
                        <a:pt x="0" y="0"/>
                        <a:pt x="0" y="0"/>
                      </a:cubicBezTo>
                      <a:cubicBezTo>
                        <a:pt x="30" y="30"/>
                        <a:pt x="30" y="30"/>
                        <a:pt x="30" y="30"/>
                      </a:cubicBezTo>
                      <a:cubicBezTo>
                        <a:pt x="0" y="60"/>
                        <a:pt x="0" y="60"/>
                        <a:pt x="0" y="60"/>
                      </a:cubicBezTo>
                      <a:cubicBezTo>
                        <a:pt x="0" y="60"/>
                        <a:pt x="0" y="60"/>
                        <a:pt x="0" y="6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 name="Freeform 25"/>
                <p:cNvSpPr>
                  <a:spLocks/>
                </p:cNvSpPr>
                <p:nvPr/>
              </p:nvSpPr>
              <p:spPr bwMode="auto">
                <a:xfrm>
                  <a:off x="6205538" y="3341688"/>
                  <a:ext cx="201613" cy="314325"/>
                </a:xfrm>
                <a:custGeom>
                  <a:avLst/>
                  <a:gdLst>
                    <a:gd name="T0" fmla="*/ 0 w 53"/>
                    <a:gd name="T1" fmla="*/ 41 h 83"/>
                    <a:gd name="T2" fmla="*/ 53 w 53"/>
                    <a:gd name="T3" fmla="*/ 0 h 83"/>
                    <a:gd name="T4" fmla="*/ 53 w 53"/>
                    <a:gd name="T5" fmla="*/ 83 h 83"/>
                    <a:gd name="T6" fmla="*/ 0 w 53"/>
                    <a:gd name="T7" fmla="*/ 41 h 83"/>
                    <a:gd name="T8" fmla="*/ 0 w 53"/>
                    <a:gd name="T9" fmla="*/ 41 h 83"/>
                  </a:gdLst>
                  <a:ahLst/>
                  <a:cxnLst>
                    <a:cxn ang="0">
                      <a:pos x="T0" y="T1"/>
                    </a:cxn>
                    <a:cxn ang="0">
                      <a:pos x="T2" y="T3"/>
                    </a:cxn>
                    <a:cxn ang="0">
                      <a:pos x="T4" y="T5"/>
                    </a:cxn>
                    <a:cxn ang="0">
                      <a:pos x="T6" y="T7"/>
                    </a:cxn>
                    <a:cxn ang="0">
                      <a:pos x="T8" y="T9"/>
                    </a:cxn>
                  </a:cxnLst>
                  <a:rect l="0" t="0" r="r" b="b"/>
                  <a:pathLst>
                    <a:path w="53" h="83">
                      <a:moveTo>
                        <a:pt x="0" y="41"/>
                      </a:moveTo>
                      <a:cubicBezTo>
                        <a:pt x="53" y="0"/>
                        <a:pt x="53" y="0"/>
                        <a:pt x="53" y="0"/>
                      </a:cubicBezTo>
                      <a:cubicBezTo>
                        <a:pt x="53" y="83"/>
                        <a:pt x="53" y="83"/>
                        <a:pt x="53" y="83"/>
                      </a:cubicBezTo>
                      <a:cubicBezTo>
                        <a:pt x="0" y="41"/>
                        <a:pt x="0" y="41"/>
                        <a:pt x="0" y="41"/>
                      </a:cubicBezTo>
                      <a:cubicBezTo>
                        <a:pt x="0" y="41"/>
                        <a:pt x="0" y="41"/>
                        <a:pt x="0" y="4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61" name="Text Placeholder 4"/>
              <p:cNvSpPr txBox="1">
                <a:spLocks/>
              </p:cNvSpPr>
              <p:nvPr/>
            </p:nvSpPr>
            <p:spPr>
              <a:xfrm>
                <a:off x="9122889"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Visual Studio</a:t>
                </a:r>
              </a:p>
            </p:txBody>
          </p:sp>
        </p:grpSp>
        <p:sp>
          <p:nvSpPr>
            <p:cNvPr id="68" name="Freeform 29"/>
            <p:cNvSpPr>
              <a:spLocks/>
            </p:cNvSpPr>
            <p:nvPr/>
          </p:nvSpPr>
          <p:spPr bwMode="auto">
            <a:xfrm>
              <a:off x="7826154"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9" name="Freeform 29"/>
            <p:cNvSpPr>
              <a:spLocks/>
            </p:cNvSpPr>
            <p:nvPr/>
          </p:nvSpPr>
          <p:spPr bwMode="auto">
            <a:xfrm>
              <a:off x="9071277"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nvGrpSpPr>
            <p:cNvPr id="84" name="Group 83"/>
            <p:cNvGrpSpPr/>
            <p:nvPr/>
          </p:nvGrpSpPr>
          <p:grpSpPr>
            <a:xfrm>
              <a:off x="6415453" y="1485605"/>
              <a:ext cx="1363063" cy="867724"/>
              <a:chOff x="6415453" y="1485605"/>
              <a:chExt cx="1363063" cy="867724"/>
            </a:xfrm>
          </p:grpSpPr>
          <p:sp>
            <p:nvSpPr>
              <p:cNvPr id="59" name="Text Placeholder 4"/>
              <p:cNvSpPr txBox="1">
                <a:spLocks/>
              </p:cNvSpPr>
              <p:nvPr/>
            </p:nvSpPr>
            <p:spPr>
              <a:xfrm>
                <a:off x="6415453"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Microsoft Azure</a:t>
                </a:r>
              </a:p>
            </p:txBody>
          </p:sp>
          <p:sp>
            <p:nvSpPr>
              <p:cNvPr id="77" name="Freeform 33"/>
              <p:cNvSpPr>
                <a:spLocks/>
              </p:cNvSpPr>
              <p:nvPr/>
            </p:nvSpPr>
            <p:spPr bwMode="auto">
              <a:xfrm>
                <a:off x="6642405" y="1485605"/>
                <a:ext cx="918568" cy="5087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83" name="Group 82"/>
            <p:cNvGrpSpPr/>
            <p:nvPr/>
          </p:nvGrpSpPr>
          <p:grpSpPr>
            <a:xfrm>
              <a:off x="7873544" y="1506916"/>
              <a:ext cx="1363063" cy="846413"/>
              <a:chOff x="7873544" y="1506916"/>
              <a:chExt cx="1363063" cy="846413"/>
            </a:xfrm>
          </p:grpSpPr>
          <p:sp>
            <p:nvSpPr>
              <p:cNvPr id="60" name="Text Placeholder 4"/>
              <p:cNvSpPr txBox="1">
                <a:spLocks/>
              </p:cNvSpPr>
              <p:nvPr/>
            </p:nvSpPr>
            <p:spPr>
              <a:xfrm>
                <a:off x="7873544"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Command line</a:t>
                </a:r>
              </a:p>
            </p:txBody>
          </p:sp>
          <p:sp>
            <p:nvSpPr>
              <p:cNvPr id="81" name="Freeform 37"/>
              <p:cNvSpPr>
                <a:spLocks noEditPoints="1"/>
              </p:cNvSpPr>
              <p:nvPr/>
            </p:nvSpPr>
            <p:spPr bwMode="auto">
              <a:xfrm>
                <a:off x="8313584" y="1506916"/>
                <a:ext cx="494911" cy="495652"/>
              </a:xfrm>
              <a:custGeom>
                <a:avLst/>
                <a:gdLst>
                  <a:gd name="T0" fmla="*/ 0 w 136"/>
                  <a:gd name="T1" fmla="*/ 32 h 136"/>
                  <a:gd name="T2" fmla="*/ 136 w 136"/>
                  <a:gd name="T3" fmla="*/ 32 h 136"/>
                  <a:gd name="T4" fmla="*/ 136 w 136"/>
                  <a:gd name="T5" fmla="*/ 118 h 136"/>
                  <a:gd name="T6" fmla="*/ 118 w 136"/>
                  <a:gd name="T7" fmla="*/ 136 h 136"/>
                  <a:gd name="T8" fmla="*/ 18 w 136"/>
                  <a:gd name="T9" fmla="*/ 136 h 136"/>
                  <a:gd name="T10" fmla="*/ 0 w 136"/>
                  <a:gd name="T11" fmla="*/ 118 h 136"/>
                  <a:gd name="T12" fmla="*/ 0 w 136"/>
                  <a:gd name="T13" fmla="*/ 32 h 136"/>
                  <a:gd name="T14" fmla="*/ 18 w 136"/>
                  <a:gd name="T15" fmla="*/ 0 h 136"/>
                  <a:gd name="T16" fmla="*/ 118 w 136"/>
                  <a:gd name="T17" fmla="*/ 0 h 136"/>
                  <a:gd name="T18" fmla="*/ 136 w 136"/>
                  <a:gd name="T19" fmla="*/ 18 h 136"/>
                  <a:gd name="T20" fmla="*/ 136 w 136"/>
                  <a:gd name="T21" fmla="*/ 24 h 136"/>
                  <a:gd name="T22" fmla="*/ 0 w 136"/>
                  <a:gd name="T23" fmla="*/ 24 h 136"/>
                  <a:gd name="T24" fmla="*/ 0 w 136"/>
                  <a:gd name="T25" fmla="*/ 18 h 136"/>
                  <a:gd name="T26" fmla="*/ 18 w 136"/>
                  <a:gd name="T27" fmla="*/ 0 h 136"/>
                  <a:gd name="T28" fmla="*/ 124 w 136"/>
                  <a:gd name="T29" fmla="*/ 8 h 136"/>
                  <a:gd name="T30" fmla="*/ 124 w 136"/>
                  <a:gd name="T31" fmla="*/ 8 h 136"/>
                  <a:gd name="T32" fmla="*/ 120 w 136"/>
                  <a:gd name="T33" fmla="*/ 11 h 136"/>
                  <a:gd name="T34" fmla="*/ 120 w 136"/>
                  <a:gd name="T35" fmla="*/ 12 h 136"/>
                  <a:gd name="T36" fmla="*/ 124 w 136"/>
                  <a:gd name="T37" fmla="*/ 16 h 136"/>
                  <a:gd name="T38" fmla="*/ 124 w 136"/>
                  <a:gd name="T39" fmla="*/ 16 h 136"/>
                  <a:gd name="T40" fmla="*/ 128 w 136"/>
                  <a:gd name="T41" fmla="*/ 12 h 136"/>
                  <a:gd name="T42" fmla="*/ 128 w 136"/>
                  <a:gd name="T43" fmla="*/ 11 h 136"/>
                  <a:gd name="T44" fmla="*/ 124 w 136"/>
                  <a:gd name="T45" fmla="*/ 8 h 136"/>
                  <a:gd name="T46" fmla="*/ 92 w 136"/>
                  <a:gd name="T47" fmla="*/ 8 h 136"/>
                  <a:gd name="T48" fmla="*/ 92 w 136"/>
                  <a:gd name="T49" fmla="*/ 8 h 136"/>
                  <a:gd name="T50" fmla="*/ 88 w 136"/>
                  <a:gd name="T51" fmla="*/ 11 h 136"/>
                  <a:gd name="T52" fmla="*/ 88 w 136"/>
                  <a:gd name="T53" fmla="*/ 12 h 136"/>
                  <a:gd name="T54" fmla="*/ 92 w 136"/>
                  <a:gd name="T55" fmla="*/ 16 h 136"/>
                  <a:gd name="T56" fmla="*/ 92 w 136"/>
                  <a:gd name="T57" fmla="*/ 16 h 136"/>
                  <a:gd name="T58" fmla="*/ 96 w 136"/>
                  <a:gd name="T59" fmla="*/ 12 h 136"/>
                  <a:gd name="T60" fmla="*/ 96 w 136"/>
                  <a:gd name="T61" fmla="*/ 11 h 136"/>
                  <a:gd name="T62" fmla="*/ 92 w 136"/>
                  <a:gd name="T63" fmla="*/ 8 h 136"/>
                  <a:gd name="T64" fmla="*/ 108 w 136"/>
                  <a:gd name="T65" fmla="*/ 8 h 136"/>
                  <a:gd name="T66" fmla="*/ 108 w 136"/>
                  <a:gd name="T67" fmla="*/ 8 h 136"/>
                  <a:gd name="T68" fmla="*/ 104 w 136"/>
                  <a:gd name="T69" fmla="*/ 11 h 136"/>
                  <a:gd name="T70" fmla="*/ 104 w 136"/>
                  <a:gd name="T71" fmla="*/ 12 h 136"/>
                  <a:gd name="T72" fmla="*/ 108 w 136"/>
                  <a:gd name="T73" fmla="*/ 16 h 136"/>
                  <a:gd name="T74" fmla="*/ 108 w 136"/>
                  <a:gd name="T75" fmla="*/ 16 h 136"/>
                  <a:gd name="T76" fmla="*/ 112 w 136"/>
                  <a:gd name="T77" fmla="*/ 12 h 136"/>
                  <a:gd name="T78" fmla="*/ 112 w 136"/>
                  <a:gd name="T79" fmla="*/ 11 h 136"/>
                  <a:gd name="T80" fmla="*/ 108 w 136"/>
                  <a:gd name="T81" fmla="*/ 8 h 136"/>
                  <a:gd name="T82" fmla="*/ 20 w 136"/>
                  <a:gd name="T83" fmla="*/ 52 h 136"/>
                  <a:gd name="T84" fmla="*/ 20 w 136"/>
                  <a:gd name="T85" fmla="*/ 52 h 136"/>
                  <a:gd name="T86" fmla="*/ 20 w 136"/>
                  <a:gd name="T87" fmla="*/ 60 h 136"/>
                  <a:gd name="T88" fmla="*/ 32 w 136"/>
                  <a:gd name="T89" fmla="*/ 72 h 136"/>
                  <a:gd name="T90" fmla="*/ 20 w 136"/>
                  <a:gd name="T91" fmla="*/ 84 h 136"/>
                  <a:gd name="T92" fmla="*/ 20 w 136"/>
                  <a:gd name="T93" fmla="*/ 92 h 136"/>
                  <a:gd name="T94" fmla="*/ 20 w 136"/>
                  <a:gd name="T95" fmla="*/ 92 h 136"/>
                  <a:gd name="T96" fmla="*/ 28 w 136"/>
                  <a:gd name="T97" fmla="*/ 92 h 136"/>
                  <a:gd name="T98" fmla="*/ 48 w 136"/>
                  <a:gd name="T99" fmla="*/ 72 h 136"/>
                  <a:gd name="T100" fmla="*/ 28 w 136"/>
                  <a:gd name="T101" fmla="*/ 52 h 136"/>
                  <a:gd name="T102" fmla="*/ 20 w 136"/>
                  <a:gd name="T103" fmla="*/ 52 h 136"/>
                  <a:gd name="T104" fmla="*/ 61 w 136"/>
                  <a:gd name="T105" fmla="*/ 84 h 136"/>
                  <a:gd name="T106" fmla="*/ 56 w 136"/>
                  <a:gd name="T107" fmla="*/ 89 h 136"/>
                  <a:gd name="T108" fmla="*/ 56 w 136"/>
                  <a:gd name="T109" fmla="*/ 91 h 136"/>
                  <a:gd name="T110" fmla="*/ 61 w 136"/>
                  <a:gd name="T111" fmla="*/ 96 h 136"/>
                  <a:gd name="T112" fmla="*/ 79 w 136"/>
                  <a:gd name="T113" fmla="*/ 96 h 136"/>
                  <a:gd name="T114" fmla="*/ 84 w 136"/>
                  <a:gd name="T115" fmla="*/ 91 h 136"/>
                  <a:gd name="T116" fmla="*/ 84 w 136"/>
                  <a:gd name="T117" fmla="*/ 89 h 136"/>
                  <a:gd name="T118" fmla="*/ 79 w 136"/>
                  <a:gd name="T119" fmla="*/ 84 h 136"/>
                  <a:gd name="T120" fmla="*/ 61 w 136"/>
                  <a:gd name="T121"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0" y="32"/>
                    </a:moveTo>
                    <a:cubicBezTo>
                      <a:pt x="136" y="32"/>
                      <a:pt x="136" y="32"/>
                      <a:pt x="136" y="32"/>
                    </a:cubicBezTo>
                    <a:cubicBezTo>
                      <a:pt x="136" y="118"/>
                      <a:pt x="136" y="118"/>
                      <a:pt x="136" y="118"/>
                    </a:cubicBezTo>
                    <a:cubicBezTo>
                      <a:pt x="136" y="128"/>
                      <a:pt x="128" y="136"/>
                      <a:pt x="118" y="136"/>
                    </a:cubicBezTo>
                    <a:cubicBezTo>
                      <a:pt x="18" y="136"/>
                      <a:pt x="18" y="136"/>
                      <a:pt x="18" y="136"/>
                    </a:cubicBezTo>
                    <a:cubicBezTo>
                      <a:pt x="8" y="136"/>
                      <a:pt x="0" y="128"/>
                      <a:pt x="0" y="118"/>
                    </a:cubicBezTo>
                    <a:cubicBezTo>
                      <a:pt x="0" y="32"/>
                      <a:pt x="0" y="32"/>
                      <a:pt x="0" y="32"/>
                    </a:cubicBezTo>
                    <a:close/>
                    <a:moveTo>
                      <a:pt x="18" y="0"/>
                    </a:moveTo>
                    <a:cubicBezTo>
                      <a:pt x="118" y="0"/>
                      <a:pt x="118" y="0"/>
                      <a:pt x="118" y="0"/>
                    </a:cubicBezTo>
                    <a:cubicBezTo>
                      <a:pt x="128" y="0"/>
                      <a:pt x="136" y="8"/>
                      <a:pt x="136" y="18"/>
                    </a:cubicBezTo>
                    <a:cubicBezTo>
                      <a:pt x="136" y="24"/>
                      <a:pt x="136" y="24"/>
                      <a:pt x="136" y="24"/>
                    </a:cubicBezTo>
                    <a:cubicBezTo>
                      <a:pt x="0" y="24"/>
                      <a:pt x="0" y="24"/>
                      <a:pt x="0" y="24"/>
                    </a:cubicBezTo>
                    <a:cubicBezTo>
                      <a:pt x="0" y="18"/>
                      <a:pt x="0" y="18"/>
                      <a:pt x="0" y="18"/>
                    </a:cubicBezTo>
                    <a:cubicBezTo>
                      <a:pt x="0" y="8"/>
                      <a:pt x="8" y="0"/>
                      <a:pt x="18" y="0"/>
                    </a:cubicBezTo>
                    <a:close/>
                    <a:moveTo>
                      <a:pt x="124" y="8"/>
                    </a:moveTo>
                    <a:cubicBezTo>
                      <a:pt x="124" y="8"/>
                      <a:pt x="124" y="8"/>
                      <a:pt x="124" y="8"/>
                    </a:cubicBezTo>
                    <a:cubicBezTo>
                      <a:pt x="122" y="8"/>
                      <a:pt x="120" y="10"/>
                      <a:pt x="120" y="11"/>
                    </a:cubicBezTo>
                    <a:cubicBezTo>
                      <a:pt x="120" y="12"/>
                      <a:pt x="120" y="12"/>
                      <a:pt x="120" y="12"/>
                    </a:cubicBezTo>
                    <a:cubicBezTo>
                      <a:pt x="120" y="14"/>
                      <a:pt x="122" y="16"/>
                      <a:pt x="124" y="16"/>
                    </a:cubicBezTo>
                    <a:cubicBezTo>
                      <a:pt x="124" y="16"/>
                      <a:pt x="124" y="16"/>
                      <a:pt x="124" y="16"/>
                    </a:cubicBezTo>
                    <a:cubicBezTo>
                      <a:pt x="126" y="16"/>
                      <a:pt x="128" y="14"/>
                      <a:pt x="128" y="12"/>
                    </a:cubicBezTo>
                    <a:cubicBezTo>
                      <a:pt x="128" y="11"/>
                      <a:pt x="128" y="11"/>
                      <a:pt x="128" y="11"/>
                    </a:cubicBezTo>
                    <a:cubicBezTo>
                      <a:pt x="128" y="10"/>
                      <a:pt x="126" y="8"/>
                      <a:pt x="124" y="8"/>
                    </a:cubicBezTo>
                    <a:close/>
                    <a:moveTo>
                      <a:pt x="92" y="8"/>
                    </a:moveTo>
                    <a:cubicBezTo>
                      <a:pt x="92" y="8"/>
                      <a:pt x="92" y="8"/>
                      <a:pt x="92" y="8"/>
                    </a:cubicBezTo>
                    <a:cubicBezTo>
                      <a:pt x="90" y="8"/>
                      <a:pt x="88" y="10"/>
                      <a:pt x="88" y="11"/>
                    </a:cubicBezTo>
                    <a:cubicBezTo>
                      <a:pt x="88" y="12"/>
                      <a:pt x="88" y="12"/>
                      <a:pt x="88" y="12"/>
                    </a:cubicBezTo>
                    <a:cubicBezTo>
                      <a:pt x="88" y="14"/>
                      <a:pt x="90" y="16"/>
                      <a:pt x="92" y="16"/>
                    </a:cubicBezTo>
                    <a:cubicBezTo>
                      <a:pt x="92" y="16"/>
                      <a:pt x="92" y="16"/>
                      <a:pt x="92" y="16"/>
                    </a:cubicBezTo>
                    <a:cubicBezTo>
                      <a:pt x="94" y="16"/>
                      <a:pt x="96" y="14"/>
                      <a:pt x="96" y="12"/>
                    </a:cubicBezTo>
                    <a:cubicBezTo>
                      <a:pt x="96" y="11"/>
                      <a:pt x="96" y="11"/>
                      <a:pt x="96" y="11"/>
                    </a:cubicBezTo>
                    <a:cubicBezTo>
                      <a:pt x="96" y="10"/>
                      <a:pt x="94" y="8"/>
                      <a:pt x="92" y="8"/>
                    </a:cubicBezTo>
                    <a:close/>
                    <a:moveTo>
                      <a:pt x="108" y="8"/>
                    </a:moveTo>
                    <a:cubicBezTo>
                      <a:pt x="108" y="8"/>
                      <a:pt x="108" y="8"/>
                      <a:pt x="108" y="8"/>
                    </a:cubicBezTo>
                    <a:cubicBezTo>
                      <a:pt x="106" y="8"/>
                      <a:pt x="104" y="10"/>
                      <a:pt x="104" y="11"/>
                    </a:cubicBezTo>
                    <a:cubicBezTo>
                      <a:pt x="104" y="12"/>
                      <a:pt x="104" y="12"/>
                      <a:pt x="104" y="12"/>
                    </a:cubicBezTo>
                    <a:cubicBezTo>
                      <a:pt x="104" y="14"/>
                      <a:pt x="106" y="16"/>
                      <a:pt x="108" y="16"/>
                    </a:cubicBezTo>
                    <a:cubicBezTo>
                      <a:pt x="108" y="16"/>
                      <a:pt x="108" y="16"/>
                      <a:pt x="108" y="16"/>
                    </a:cubicBezTo>
                    <a:cubicBezTo>
                      <a:pt x="110" y="16"/>
                      <a:pt x="112" y="14"/>
                      <a:pt x="112" y="12"/>
                    </a:cubicBezTo>
                    <a:cubicBezTo>
                      <a:pt x="112" y="11"/>
                      <a:pt x="112" y="11"/>
                      <a:pt x="112" y="11"/>
                    </a:cubicBezTo>
                    <a:cubicBezTo>
                      <a:pt x="112" y="10"/>
                      <a:pt x="110" y="8"/>
                      <a:pt x="108" y="8"/>
                    </a:cubicBezTo>
                    <a:close/>
                    <a:moveTo>
                      <a:pt x="20" y="52"/>
                    </a:moveTo>
                    <a:cubicBezTo>
                      <a:pt x="20" y="52"/>
                      <a:pt x="20" y="52"/>
                      <a:pt x="20" y="52"/>
                    </a:cubicBezTo>
                    <a:cubicBezTo>
                      <a:pt x="18" y="54"/>
                      <a:pt x="18" y="58"/>
                      <a:pt x="20" y="60"/>
                    </a:cubicBezTo>
                    <a:cubicBezTo>
                      <a:pt x="32" y="72"/>
                      <a:pt x="32" y="72"/>
                      <a:pt x="32" y="72"/>
                    </a:cubicBezTo>
                    <a:cubicBezTo>
                      <a:pt x="20" y="84"/>
                      <a:pt x="20" y="84"/>
                      <a:pt x="20" y="84"/>
                    </a:cubicBezTo>
                    <a:cubicBezTo>
                      <a:pt x="18" y="86"/>
                      <a:pt x="18" y="90"/>
                      <a:pt x="20" y="92"/>
                    </a:cubicBezTo>
                    <a:cubicBezTo>
                      <a:pt x="20" y="92"/>
                      <a:pt x="20" y="92"/>
                      <a:pt x="20" y="92"/>
                    </a:cubicBezTo>
                    <a:cubicBezTo>
                      <a:pt x="22" y="94"/>
                      <a:pt x="26" y="94"/>
                      <a:pt x="28" y="92"/>
                    </a:cubicBezTo>
                    <a:cubicBezTo>
                      <a:pt x="48" y="72"/>
                      <a:pt x="48" y="72"/>
                      <a:pt x="48" y="72"/>
                    </a:cubicBezTo>
                    <a:cubicBezTo>
                      <a:pt x="28" y="52"/>
                      <a:pt x="28" y="52"/>
                      <a:pt x="28" y="52"/>
                    </a:cubicBezTo>
                    <a:cubicBezTo>
                      <a:pt x="26" y="50"/>
                      <a:pt x="22" y="50"/>
                      <a:pt x="20" y="52"/>
                    </a:cubicBezTo>
                    <a:close/>
                    <a:moveTo>
                      <a:pt x="61" y="84"/>
                    </a:moveTo>
                    <a:cubicBezTo>
                      <a:pt x="58" y="84"/>
                      <a:pt x="56" y="86"/>
                      <a:pt x="56" y="89"/>
                    </a:cubicBezTo>
                    <a:cubicBezTo>
                      <a:pt x="56" y="91"/>
                      <a:pt x="56" y="91"/>
                      <a:pt x="56" y="91"/>
                    </a:cubicBezTo>
                    <a:cubicBezTo>
                      <a:pt x="56" y="94"/>
                      <a:pt x="58" y="96"/>
                      <a:pt x="61" y="96"/>
                    </a:cubicBezTo>
                    <a:cubicBezTo>
                      <a:pt x="79" y="96"/>
                      <a:pt x="79" y="96"/>
                      <a:pt x="79" y="96"/>
                    </a:cubicBezTo>
                    <a:cubicBezTo>
                      <a:pt x="82" y="96"/>
                      <a:pt x="84" y="94"/>
                      <a:pt x="84" y="91"/>
                    </a:cubicBezTo>
                    <a:cubicBezTo>
                      <a:pt x="84" y="89"/>
                      <a:pt x="84" y="89"/>
                      <a:pt x="84" y="89"/>
                    </a:cubicBezTo>
                    <a:cubicBezTo>
                      <a:pt x="84" y="86"/>
                      <a:pt x="82" y="84"/>
                      <a:pt x="79" y="84"/>
                    </a:cubicBezTo>
                    <a:lnTo>
                      <a:pt x="61" y="84"/>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73" name="Group 472"/>
          <p:cNvGrpSpPr/>
          <p:nvPr/>
        </p:nvGrpSpPr>
        <p:grpSpPr>
          <a:xfrm>
            <a:off x="4034538" y="3429000"/>
            <a:ext cx="2046529" cy="1160954"/>
            <a:chOff x="4115140" y="3497262"/>
            <a:chExt cx="2087862" cy="1184402"/>
          </a:xfrm>
        </p:grpSpPr>
        <p:sp>
          <p:nvSpPr>
            <p:cNvPr id="86" name="Freeform 33"/>
            <p:cNvSpPr>
              <a:spLocks/>
            </p:cNvSpPr>
            <p:nvPr/>
          </p:nvSpPr>
          <p:spPr bwMode="auto">
            <a:xfrm flipH="1">
              <a:off x="4115140" y="3497262"/>
              <a:ext cx="817588" cy="4528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5">
                <a:lumMod val="10000"/>
                <a:lumOff val="90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88" name="Freeform 33"/>
            <p:cNvSpPr>
              <a:spLocks/>
            </p:cNvSpPr>
            <p:nvPr/>
          </p:nvSpPr>
          <p:spPr bwMode="auto">
            <a:xfrm>
              <a:off x="4221662" y="3584319"/>
              <a:ext cx="1981340" cy="109734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92" name="Group 91"/>
          <p:cNvGrpSpPr/>
          <p:nvPr/>
        </p:nvGrpSpPr>
        <p:grpSpPr>
          <a:xfrm>
            <a:off x="6185629" y="3771595"/>
            <a:ext cx="2688864" cy="398128"/>
            <a:chOff x="6101339" y="3779030"/>
            <a:chExt cx="2743170" cy="406170"/>
          </a:xfrm>
        </p:grpSpPr>
        <p:sp>
          <p:nvSpPr>
            <p:cNvPr id="89" name="Text Placeholder 4"/>
            <p:cNvSpPr txBox="1">
              <a:spLocks/>
            </p:cNvSpPr>
            <p:nvPr/>
          </p:nvSpPr>
          <p:spPr>
            <a:xfrm>
              <a:off x="6101339" y="3779030"/>
              <a:ext cx="1072795"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567" dirty="0">
                  <a:gradFill>
                    <a:gsLst>
                      <a:gs pos="12500">
                        <a:prstClr val="white"/>
                      </a:gs>
                      <a:gs pos="52000">
                        <a:prstClr val="white"/>
                      </a:gs>
                    </a:gsLst>
                    <a:lin ang="5400000" scaled="0"/>
                  </a:gradFill>
                  <a:latin typeface="Cambria"/>
                </a:rPr>
                <a:t>Cloud</a:t>
              </a:r>
            </a:p>
          </p:txBody>
        </p:sp>
        <p:sp>
          <p:nvSpPr>
            <p:cNvPr id="90" name="Text Placeholder 4"/>
            <p:cNvSpPr txBox="1">
              <a:spLocks/>
            </p:cNvSpPr>
            <p:nvPr/>
          </p:nvSpPr>
          <p:spPr>
            <a:xfrm>
              <a:off x="7244872" y="3779030"/>
              <a:ext cx="1599637"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567" dirty="0">
                  <a:gradFill>
                    <a:gsLst>
                      <a:gs pos="12500">
                        <a:prstClr val="white"/>
                      </a:gs>
                      <a:gs pos="52000">
                        <a:prstClr val="white"/>
                      </a:gs>
                    </a:gsLst>
                    <a:lin ang="5400000" scaled="0"/>
                  </a:gradFill>
                  <a:latin typeface="Cambria"/>
                </a:rPr>
                <a:t>On-premises</a:t>
              </a:r>
            </a:p>
          </p:txBody>
        </p:sp>
        <p:sp>
          <p:nvSpPr>
            <p:cNvPr id="91" name="Freeform 29"/>
            <p:cNvSpPr>
              <a:spLocks/>
            </p:cNvSpPr>
            <p:nvPr/>
          </p:nvSpPr>
          <p:spPr bwMode="auto">
            <a:xfrm>
              <a:off x="7098377" y="3858775"/>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439" name="AutoShape 371"/>
          <p:cNvSpPr>
            <a:spLocks noChangeAspect="1" noChangeArrowheads="1" noTextEdit="1"/>
          </p:cNvSpPr>
          <p:nvPr/>
        </p:nvSpPr>
        <p:spPr bwMode="auto">
          <a:xfrm flipH="1">
            <a:off x="869153" y="2280620"/>
            <a:ext cx="563299"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81" y="5243930"/>
            <a:ext cx="846588" cy="84658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183" y="5356443"/>
            <a:ext cx="632528" cy="62155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t="19515" r="9780" b="19960"/>
          <a:stretch/>
        </p:blipFill>
        <p:spPr>
          <a:xfrm>
            <a:off x="1161358" y="5839868"/>
            <a:ext cx="637799" cy="427874"/>
          </a:xfrm>
          <a:prstGeom prst="rect">
            <a:avLst/>
          </a:prstGeom>
        </p:spPr>
      </p:pic>
      <p:grpSp>
        <p:nvGrpSpPr>
          <p:cNvPr id="474" name="Group 473"/>
          <p:cNvGrpSpPr/>
          <p:nvPr/>
        </p:nvGrpSpPr>
        <p:grpSpPr>
          <a:xfrm>
            <a:off x="8438316" y="2861942"/>
            <a:ext cx="2090357" cy="2180376"/>
            <a:chOff x="8607860" y="2918751"/>
            <a:chExt cx="2132575" cy="2224413"/>
          </a:xfrm>
        </p:grpSpPr>
        <p:grpSp>
          <p:nvGrpSpPr>
            <p:cNvPr id="103" name="Group 102"/>
            <p:cNvGrpSpPr/>
            <p:nvPr/>
          </p:nvGrpSpPr>
          <p:grpSpPr>
            <a:xfrm>
              <a:off x="8607860" y="4547811"/>
              <a:ext cx="2130966" cy="595353"/>
              <a:chOff x="8607860" y="3874981"/>
              <a:chExt cx="2130966" cy="595353"/>
            </a:xfrm>
          </p:grpSpPr>
          <p:grpSp>
            <p:nvGrpSpPr>
              <p:cNvPr id="97" name="Group 96"/>
              <p:cNvGrpSpPr/>
              <p:nvPr/>
            </p:nvGrpSpPr>
            <p:grpSpPr>
              <a:xfrm>
                <a:off x="8607860" y="3874981"/>
                <a:ext cx="2130966" cy="349980"/>
                <a:chOff x="8609677" y="3874981"/>
                <a:chExt cx="1440439" cy="236571"/>
              </a:xfrm>
            </p:grpSpPr>
            <p:sp>
              <p:nvSpPr>
                <p:cNvPr id="93"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4"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5"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6"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98" name="Group 97"/>
              <p:cNvGrpSpPr/>
              <p:nvPr/>
            </p:nvGrpSpPr>
            <p:grpSpPr>
              <a:xfrm>
                <a:off x="8607860" y="4120354"/>
                <a:ext cx="2130966" cy="349980"/>
                <a:chOff x="8609677" y="3874981"/>
                <a:chExt cx="1440439" cy="236571"/>
              </a:xfrm>
            </p:grpSpPr>
            <p:sp>
              <p:nvSpPr>
                <p:cNvPr id="99"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0"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1"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2"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42" name="Group 441"/>
            <p:cNvGrpSpPr/>
            <p:nvPr/>
          </p:nvGrpSpPr>
          <p:grpSpPr>
            <a:xfrm>
              <a:off x="9164967" y="2918751"/>
              <a:ext cx="1575468" cy="1565276"/>
              <a:chOff x="1808160" y="2424113"/>
              <a:chExt cx="1575468" cy="1565276"/>
            </a:xfrm>
          </p:grpSpPr>
          <p:grpSp>
            <p:nvGrpSpPr>
              <p:cNvPr id="437" name="Group 436"/>
              <p:cNvGrpSpPr/>
              <p:nvPr/>
            </p:nvGrpSpPr>
            <p:grpSpPr>
              <a:xfrm flipH="1">
                <a:off x="2996277" y="2424113"/>
                <a:ext cx="387351" cy="1565275"/>
                <a:chOff x="1350375" y="2424113"/>
                <a:chExt cx="387351" cy="1565275"/>
              </a:xfrm>
            </p:grpSpPr>
            <p:sp>
              <p:nvSpPr>
                <p:cNvPr id="380" name="Rectangle 314"/>
                <p:cNvSpPr>
                  <a:spLocks noChangeArrowheads="1"/>
                </p:cNvSpPr>
                <p:nvPr/>
              </p:nvSpPr>
              <p:spPr bwMode="auto">
                <a:xfrm>
                  <a:off x="1350375" y="3278188"/>
                  <a:ext cx="155575" cy="71120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1" name="Rectangle 315"/>
                <p:cNvSpPr>
                  <a:spLocks noChangeArrowheads="1"/>
                </p:cNvSpPr>
                <p:nvPr/>
              </p:nvSpPr>
              <p:spPr bwMode="auto">
                <a:xfrm>
                  <a:off x="1428163" y="2874963"/>
                  <a:ext cx="309563" cy="111442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2" name="Freeform 316"/>
                <p:cNvSpPr>
                  <a:spLocks/>
                </p:cNvSpPr>
                <p:nvPr/>
              </p:nvSpPr>
              <p:spPr bwMode="auto">
                <a:xfrm>
                  <a:off x="1502775" y="2762251"/>
                  <a:ext cx="160338" cy="112713"/>
                </a:xfrm>
                <a:custGeom>
                  <a:avLst/>
                  <a:gdLst>
                    <a:gd name="T0" fmla="*/ 75 w 101"/>
                    <a:gd name="T1" fmla="*/ 0 h 71"/>
                    <a:gd name="T2" fmla="*/ 26 w 101"/>
                    <a:gd name="T3" fmla="*/ 0 h 71"/>
                    <a:gd name="T4" fmla="*/ 0 w 101"/>
                    <a:gd name="T5" fmla="*/ 71 h 71"/>
                    <a:gd name="T6" fmla="*/ 101 w 101"/>
                    <a:gd name="T7" fmla="*/ 71 h 71"/>
                    <a:gd name="T8" fmla="*/ 75 w 101"/>
                    <a:gd name="T9" fmla="*/ 0 h 71"/>
                  </a:gdLst>
                  <a:ahLst/>
                  <a:cxnLst>
                    <a:cxn ang="0">
                      <a:pos x="T0" y="T1"/>
                    </a:cxn>
                    <a:cxn ang="0">
                      <a:pos x="T2" y="T3"/>
                    </a:cxn>
                    <a:cxn ang="0">
                      <a:pos x="T4" y="T5"/>
                    </a:cxn>
                    <a:cxn ang="0">
                      <a:pos x="T6" y="T7"/>
                    </a:cxn>
                    <a:cxn ang="0">
                      <a:pos x="T8" y="T9"/>
                    </a:cxn>
                  </a:cxnLst>
                  <a:rect l="0" t="0" r="r" b="b"/>
                  <a:pathLst>
                    <a:path w="101" h="71">
                      <a:moveTo>
                        <a:pt x="75" y="0"/>
                      </a:moveTo>
                      <a:lnTo>
                        <a:pt x="26" y="0"/>
                      </a:lnTo>
                      <a:lnTo>
                        <a:pt x="0" y="71"/>
                      </a:lnTo>
                      <a:lnTo>
                        <a:pt x="101" y="71"/>
                      </a:lnTo>
                      <a:lnTo>
                        <a:pt x="75"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3" name="Rectangle 317"/>
                <p:cNvSpPr>
                  <a:spLocks noChangeArrowheads="1"/>
                </p:cNvSpPr>
                <p:nvPr/>
              </p:nvSpPr>
              <p:spPr bwMode="auto">
                <a:xfrm>
                  <a:off x="1569450" y="2424113"/>
                  <a:ext cx="26988" cy="38735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4" name="Rectangle 318"/>
                <p:cNvSpPr>
                  <a:spLocks noChangeArrowheads="1"/>
                </p:cNvSpPr>
                <p:nvPr/>
              </p:nvSpPr>
              <p:spPr bwMode="auto">
                <a:xfrm>
                  <a:off x="146943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5" name="Rectangle 319"/>
                <p:cNvSpPr>
                  <a:spLocks noChangeArrowheads="1"/>
                </p:cNvSpPr>
                <p:nvPr/>
              </p:nvSpPr>
              <p:spPr bwMode="auto">
                <a:xfrm>
                  <a:off x="1534525" y="29130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6" name="Rectangle 320"/>
                <p:cNvSpPr>
                  <a:spLocks noChangeArrowheads="1"/>
                </p:cNvSpPr>
                <p:nvPr/>
              </p:nvSpPr>
              <p:spPr bwMode="auto">
                <a:xfrm>
                  <a:off x="1599613" y="2913063"/>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7" name="Rectangle 321"/>
                <p:cNvSpPr>
                  <a:spLocks noChangeArrowheads="1"/>
                </p:cNvSpPr>
                <p:nvPr/>
              </p:nvSpPr>
              <p:spPr bwMode="auto">
                <a:xfrm>
                  <a:off x="166628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8" name="Rectangle 322"/>
                <p:cNvSpPr>
                  <a:spLocks noChangeArrowheads="1"/>
                </p:cNvSpPr>
                <p:nvPr/>
              </p:nvSpPr>
              <p:spPr bwMode="auto">
                <a:xfrm>
                  <a:off x="146943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9" name="Rectangle 323"/>
                <p:cNvSpPr>
                  <a:spLocks noChangeArrowheads="1"/>
                </p:cNvSpPr>
                <p:nvPr/>
              </p:nvSpPr>
              <p:spPr bwMode="auto">
                <a:xfrm>
                  <a:off x="1534525" y="3016251"/>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0" name="Rectangle 324"/>
                <p:cNvSpPr>
                  <a:spLocks noChangeArrowheads="1"/>
                </p:cNvSpPr>
                <p:nvPr/>
              </p:nvSpPr>
              <p:spPr bwMode="auto">
                <a:xfrm>
                  <a:off x="1599613" y="30162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1" name="Rectangle 325"/>
                <p:cNvSpPr>
                  <a:spLocks noChangeArrowheads="1"/>
                </p:cNvSpPr>
                <p:nvPr/>
              </p:nvSpPr>
              <p:spPr bwMode="auto">
                <a:xfrm>
                  <a:off x="166628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2" name="Rectangle 326"/>
                <p:cNvSpPr>
                  <a:spLocks noChangeArrowheads="1"/>
                </p:cNvSpPr>
                <p:nvPr/>
              </p:nvSpPr>
              <p:spPr bwMode="auto">
                <a:xfrm>
                  <a:off x="146943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3" name="Rectangle 327"/>
                <p:cNvSpPr>
                  <a:spLocks noChangeArrowheads="1"/>
                </p:cNvSpPr>
                <p:nvPr/>
              </p:nvSpPr>
              <p:spPr bwMode="auto">
                <a:xfrm>
                  <a:off x="1534525" y="311943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4" name="Rectangle 328"/>
                <p:cNvSpPr>
                  <a:spLocks noChangeArrowheads="1"/>
                </p:cNvSpPr>
                <p:nvPr/>
              </p:nvSpPr>
              <p:spPr bwMode="auto">
                <a:xfrm>
                  <a:off x="1599613" y="31194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5" name="Rectangle 329"/>
                <p:cNvSpPr>
                  <a:spLocks noChangeArrowheads="1"/>
                </p:cNvSpPr>
                <p:nvPr/>
              </p:nvSpPr>
              <p:spPr bwMode="auto">
                <a:xfrm>
                  <a:off x="166628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6" name="Rectangle 330"/>
                <p:cNvSpPr>
                  <a:spLocks noChangeArrowheads="1"/>
                </p:cNvSpPr>
                <p:nvPr/>
              </p:nvSpPr>
              <p:spPr bwMode="auto">
                <a:xfrm>
                  <a:off x="146943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7" name="Rectangle 331"/>
                <p:cNvSpPr>
                  <a:spLocks noChangeArrowheads="1"/>
                </p:cNvSpPr>
                <p:nvPr/>
              </p:nvSpPr>
              <p:spPr bwMode="auto">
                <a:xfrm>
                  <a:off x="1534525"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8" name="Rectangle 332"/>
                <p:cNvSpPr>
                  <a:spLocks noChangeArrowheads="1"/>
                </p:cNvSpPr>
                <p:nvPr/>
              </p:nvSpPr>
              <p:spPr bwMode="auto">
                <a:xfrm>
                  <a:off x="1599613"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9" name="Rectangle 333"/>
                <p:cNvSpPr>
                  <a:spLocks noChangeArrowheads="1"/>
                </p:cNvSpPr>
                <p:nvPr/>
              </p:nvSpPr>
              <p:spPr bwMode="auto">
                <a:xfrm>
                  <a:off x="166628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0" name="Rectangle 334"/>
                <p:cNvSpPr>
                  <a:spLocks noChangeArrowheads="1"/>
                </p:cNvSpPr>
                <p:nvPr/>
              </p:nvSpPr>
              <p:spPr bwMode="auto">
                <a:xfrm>
                  <a:off x="146943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1" name="Rectangle 335"/>
                <p:cNvSpPr>
                  <a:spLocks noChangeArrowheads="1"/>
                </p:cNvSpPr>
                <p:nvPr/>
              </p:nvSpPr>
              <p:spPr bwMode="auto">
                <a:xfrm>
                  <a:off x="1534525" y="332898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2" name="Rectangle 336"/>
                <p:cNvSpPr>
                  <a:spLocks noChangeArrowheads="1"/>
                </p:cNvSpPr>
                <p:nvPr/>
              </p:nvSpPr>
              <p:spPr bwMode="auto">
                <a:xfrm>
                  <a:off x="1599613" y="332898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3" name="Rectangle 337"/>
                <p:cNvSpPr>
                  <a:spLocks noChangeArrowheads="1"/>
                </p:cNvSpPr>
                <p:nvPr/>
              </p:nvSpPr>
              <p:spPr bwMode="auto">
                <a:xfrm>
                  <a:off x="166628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4" name="Rectangle 338"/>
                <p:cNvSpPr>
                  <a:spLocks noChangeArrowheads="1"/>
                </p:cNvSpPr>
                <p:nvPr/>
              </p:nvSpPr>
              <p:spPr bwMode="auto">
                <a:xfrm>
                  <a:off x="146943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5" name="Rectangle 339"/>
                <p:cNvSpPr>
                  <a:spLocks noChangeArrowheads="1"/>
                </p:cNvSpPr>
                <p:nvPr/>
              </p:nvSpPr>
              <p:spPr bwMode="auto">
                <a:xfrm>
                  <a:off x="1534525" y="3432176"/>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6" name="Rectangle 340"/>
                <p:cNvSpPr>
                  <a:spLocks noChangeArrowheads="1"/>
                </p:cNvSpPr>
                <p:nvPr/>
              </p:nvSpPr>
              <p:spPr bwMode="auto">
                <a:xfrm>
                  <a:off x="1599613" y="343217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7" name="Rectangle 341"/>
                <p:cNvSpPr>
                  <a:spLocks noChangeArrowheads="1"/>
                </p:cNvSpPr>
                <p:nvPr/>
              </p:nvSpPr>
              <p:spPr bwMode="auto">
                <a:xfrm>
                  <a:off x="166628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8" name="Rectangle 342"/>
                <p:cNvSpPr>
                  <a:spLocks noChangeArrowheads="1"/>
                </p:cNvSpPr>
                <p:nvPr/>
              </p:nvSpPr>
              <p:spPr bwMode="auto">
                <a:xfrm>
                  <a:off x="146943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9" name="Rectangle 343"/>
                <p:cNvSpPr>
                  <a:spLocks noChangeArrowheads="1"/>
                </p:cNvSpPr>
                <p:nvPr/>
              </p:nvSpPr>
              <p:spPr bwMode="auto">
                <a:xfrm>
                  <a:off x="1534525"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0" name="Rectangle 344"/>
                <p:cNvSpPr>
                  <a:spLocks noChangeArrowheads="1"/>
                </p:cNvSpPr>
                <p:nvPr/>
              </p:nvSpPr>
              <p:spPr bwMode="auto">
                <a:xfrm>
                  <a:off x="1599613"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1" name="Rectangle 345"/>
                <p:cNvSpPr>
                  <a:spLocks noChangeArrowheads="1"/>
                </p:cNvSpPr>
                <p:nvPr/>
              </p:nvSpPr>
              <p:spPr bwMode="auto">
                <a:xfrm>
                  <a:off x="166628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2" name="Rectangle 346"/>
                <p:cNvSpPr>
                  <a:spLocks noChangeArrowheads="1"/>
                </p:cNvSpPr>
                <p:nvPr/>
              </p:nvSpPr>
              <p:spPr bwMode="auto">
                <a:xfrm>
                  <a:off x="146943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3" name="Rectangle 347"/>
                <p:cNvSpPr>
                  <a:spLocks noChangeArrowheads="1"/>
                </p:cNvSpPr>
                <p:nvPr/>
              </p:nvSpPr>
              <p:spPr bwMode="auto">
                <a:xfrm>
                  <a:off x="1534525"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4" name="Rectangle 348"/>
                <p:cNvSpPr>
                  <a:spLocks noChangeArrowheads="1"/>
                </p:cNvSpPr>
                <p:nvPr/>
              </p:nvSpPr>
              <p:spPr bwMode="auto">
                <a:xfrm>
                  <a:off x="1599613"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5" name="Rectangle 349"/>
                <p:cNvSpPr>
                  <a:spLocks noChangeArrowheads="1"/>
                </p:cNvSpPr>
                <p:nvPr/>
              </p:nvSpPr>
              <p:spPr bwMode="auto">
                <a:xfrm>
                  <a:off x="166628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6" name="Rectangle 350"/>
                <p:cNvSpPr>
                  <a:spLocks noChangeArrowheads="1"/>
                </p:cNvSpPr>
                <p:nvPr/>
              </p:nvSpPr>
              <p:spPr bwMode="auto">
                <a:xfrm>
                  <a:off x="146943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7" name="Rectangle 351"/>
                <p:cNvSpPr>
                  <a:spLocks noChangeArrowheads="1"/>
                </p:cNvSpPr>
                <p:nvPr/>
              </p:nvSpPr>
              <p:spPr bwMode="auto">
                <a:xfrm>
                  <a:off x="1534525"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8" name="Rectangle 352"/>
                <p:cNvSpPr>
                  <a:spLocks noChangeArrowheads="1"/>
                </p:cNvSpPr>
                <p:nvPr/>
              </p:nvSpPr>
              <p:spPr bwMode="auto">
                <a:xfrm>
                  <a:off x="1599613"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9" name="Rectangle 353"/>
                <p:cNvSpPr>
                  <a:spLocks noChangeArrowheads="1"/>
                </p:cNvSpPr>
                <p:nvPr/>
              </p:nvSpPr>
              <p:spPr bwMode="auto">
                <a:xfrm>
                  <a:off x="166628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0" name="Rectangle 354"/>
                <p:cNvSpPr>
                  <a:spLocks noChangeArrowheads="1"/>
                </p:cNvSpPr>
                <p:nvPr/>
              </p:nvSpPr>
              <p:spPr bwMode="auto">
                <a:xfrm>
                  <a:off x="146943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1" name="Rectangle 355"/>
                <p:cNvSpPr>
                  <a:spLocks noChangeArrowheads="1"/>
                </p:cNvSpPr>
                <p:nvPr/>
              </p:nvSpPr>
              <p:spPr bwMode="auto">
                <a:xfrm>
                  <a:off x="1534525"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2" name="Rectangle 356"/>
                <p:cNvSpPr>
                  <a:spLocks noChangeArrowheads="1"/>
                </p:cNvSpPr>
                <p:nvPr/>
              </p:nvSpPr>
              <p:spPr bwMode="auto">
                <a:xfrm>
                  <a:off x="1599613"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3" name="Rectangle 357"/>
                <p:cNvSpPr>
                  <a:spLocks noChangeArrowheads="1"/>
                </p:cNvSpPr>
                <p:nvPr/>
              </p:nvSpPr>
              <p:spPr bwMode="auto">
                <a:xfrm>
                  <a:off x="166628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36" name="Group 435"/>
              <p:cNvGrpSpPr/>
              <p:nvPr/>
            </p:nvGrpSpPr>
            <p:grpSpPr>
              <a:xfrm>
                <a:off x="1808160" y="2824164"/>
                <a:ext cx="1094873" cy="1165225"/>
                <a:chOff x="1819157" y="2439988"/>
                <a:chExt cx="1455857" cy="1549401"/>
              </a:xfrm>
            </p:grpSpPr>
            <p:sp>
              <p:nvSpPr>
                <p:cNvPr id="273" name="Rectangle 207"/>
                <p:cNvSpPr>
                  <a:spLocks noChangeArrowheads="1"/>
                </p:cNvSpPr>
                <p:nvPr/>
              </p:nvSpPr>
              <p:spPr bwMode="auto">
                <a:xfrm>
                  <a:off x="2797176" y="3033713"/>
                  <a:ext cx="477838" cy="9556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4" name="Rectangle 208"/>
                <p:cNvSpPr>
                  <a:spLocks noChangeArrowheads="1"/>
                </p:cNvSpPr>
                <p:nvPr/>
              </p:nvSpPr>
              <p:spPr bwMode="auto">
                <a:xfrm>
                  <a:off x="3171826"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5" name="Rectangle 209"/>
                <p:cNvSpPr>
                  <a:spLocks noChangeArrowheads="1"/>
                </p:cNvSpPr>
                <p:nvPr/>
              </p:nvSpPr>
              <p:spPr bwMode="auto">
                <a:xfrm>
                  <a:off x="3068638"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6" name="Rectangle 210"/>
                <p:cNvSpPr>
                  <a:spLocks noChangeArrowheads="1"/>
                </p:cNvSpPr>
                <p:nvPr/>
              </p:nvSpPr>
              <p:spPr bwMode="auto">
                <a:xfrm>
                  <a:off x="2962276"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7" name="Rectangle 211"/>
                <p:cNvSpPr>
                  <a:spLocks noChangeArrowheads="1"/>
                </p:cNvSpPr>
                <p:nvPr/>
              </p:nvSpPr>
              <p:spPr bwMode="auto">
                <a:xfrm>
                  <a:off x="2859088"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8" name="Rectangle 212"/>
                <p:cNvSpPr>
                  <a:spLocks noChangeArrowheads="1"/>
                </p:cNvSpPr>
                <p:nvPr/>
              </p:nvSpPr>
              <p:spPr bwMode="auto">
                <a:xfrm>
                  <a:off x="3171826"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9" name="Rectangle 213"/>
                <p:cNvSpPr>
                  <a:spLocks noChangeArrowheads="1"/>
                </p:cNvSpPr>
                <p:nvPr/>
              </p:nvSpPr>
              <p:spPr bwMode="auto">
                <a:xfrm>
                  <a:off x="3068638"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0" name="Rectangle 214"/>
                <p:cNvSpPr>
                  <a:spLocks noChangeArrowheads="1"/>
                </p:cNvSpPr>
                <p:nvPr/>
              </p:nvSpPr>
              <p:spPr bwMode="auto">
                <a:xfrm>
                  <a:off x="2962276"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1" name="Rectangle 215"/>
                <p:cNvSpPr>
                  <a:spLocks noChangeArrowheads="1"/>
                </p:cNvSpPr>
                <p:nvPr/>
              </p:nvSpPr>
              <p:spPr bwMode="auto">
                <a:xfrm>
                  <a:off x="2859088"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2" name="Rectangle 216"/>
                <p:cNvSpPr>
                  <a:spLocks noChangeArrowheads="1"/>
                </p:cNvSpPr>
                <p:nvPr/>
              </p:nvSpPr>
              <p:spPr bwMode="auto">
                <a:xfrm>
                  <a:off x="3171826"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3" name="Rectangle 217"/>
                <p:cNvSpPr>
                  <a:spLocks noChangeArrowheads="1"/>
                </p:cNvSpPr>
                <p:nvPr/>
              </p:nvSpPr>
              <p:spPr bwMode="auto">
                <a:xfrm>
                  <a:off x="3068638"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4" name="Rectangle 218"/>
                <p:cNvSpPr>
                  <a:spLocks noChangeArrowheads="1"/>
                </p:cNvSpPr>
                <p:nvPr/>
              </p:nvSpPr>
              <p:spPr bwMode="auto">
                <a:xfrm>
                  <a:off x="2962276"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5" name="Rectangle 219"/>
                <p:cNvSpPr>
                  <a:spLocks noChangeArrowheads="1"/>
                </p:cNvSpPr>
                <p:nvPr/>
              </p:nvSpPr>
              <p:spPr bwMode="auto">
                <a:xfrm>
                  <a:off x="2859088"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6" name="Rectangle 220"/>
                <p:cNvSpPr>
                  <a:spLocks noChangeArrowheads="1"/>
                </p:cNvSpPr>
                <p:nvPr/>
              </p:nvSpPr>
              <p:spPr bwMode="auto">
                <a:xfrm>
                  <a:off x="3171826"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7" name="Rectangle 221"/>
                <p:cNvSpPr>
                  <a:spLocks noChangeArrowheads="1"/>
                </p:cNvSpPr>
                <p:nvPr/>
              </p:nvSpPr>
              <p:spPr bwMode="auto">
                <a:xfrm>
                  <a:off x="3068638"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8" name="Rectangle 222"/>
                <p:cNvSpPr>
                  <a:spLocks noChangeArrowheads="1"/>
                </p:cNvSpPr>
                <p:nvPr/>
              </p:nvSpPr>
              <p:spPr bwMode="auto">
                <a:xfrm>
                  <a:off x="2962276"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9" name="Rectangle 223"/>
                <p:cNvSpPr>
                  <a:spLocks noChangeArrowheads="1"/>
                </p:cNvSpPr>
                <p:nvPr/>
              </p:nvSpPr>
              <p:spPr bwMode="auto">
                <a:xfrm>
                  <a:off x="2859088"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0" name="Rectangle 224"/>
                <p:cNvSpPr>
                  <a:spLocks noChangeArrowheads="1"/>
                </p:cNvSpPr>
                <p:nvPr/>
              </p:nvSpPr>
              <p:spPr bwMode="auto">
                <a:xfrm>
                  <a:off x="3171826"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1" name="Rectangle 225"/>
                <p:cNvSpPr>
                  <a:spLocks noChangeArrowheads="1"/>
                </p:cNvSpPr>
                <p:nvPr/>
              </p:nvSpPr>
              <p:spPr bwMode="auto">
                <a:xfrm>
                  <a:off x="3068638"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2" name="Rectangle 226"/>
                <p:cNvSpPr>
                  <a:spLocks noChangeArrowheads="1"/>
                </p:cNvSpPr>
                <p:nvPr/>
              </p:nvSpPr>
              <p:spPr bwMode="auto">
                <a:xfrm>
                  <a:off x="2962276"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3" name="Rectangle 227"/>
                <p:cNvSpPr>
                  <a:spLocks noChangeArrowheads="1"/>
                </p:cNvSpPr>
                <p:nvPr/>
              </p:nvSpPr>
              <p:spPr bwMode="auto">
                <a:xfrm>
                  <a:off x="2859088"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4" name="Rectangle 228"/>
                <p:cNvSpPr>
                  <a:spLocks noChangeArrowheads="1"/>
                </p:cNvSpPr>
                <p:nvPr/>
              </p:nvSpPr>
              <p:spPr bwMode="auto">
                <a:xfrm>
                  <a:off x="3171826"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5" name="Rectangle 229"/>
                <p:cNvSpPr>
                  <a:spLocks noChangeArrowheads="1"/>
                </p:cNvSpPr>
                <p:nvPr/>
              </p:nvSpPr>
              <p:spPr bwMode="auto">
                <a:xfrm>
                  <a:off x="3068638"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6" name="Rectangle 230"/>
                <p:cNvSpPr>
                  <a:spLocks noChangeArrowheads="1"/>
                </p:cNvSpPr>
                <p:nvPr/>
              </p:nvSpPr>
              <p:spPr bwMode="auto">
                <a:xfrm>
                  <a:off x="2962276"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7" name="Rectangle 231"/>
                <p:cNvSpPr>
                  <a:spLocks noChangeArrowheads="1"/>
                </p:cNvSpPr>
                <p:nvPr/>
              </p:nvSpPr>
              <p:spPr bwMode="auto">
                <a:xfrm>
                  <a:off x="2859088"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8" name="Rectangle 232"/>
                <p:cNvSpPr>
                  <a:spLocks noChangeArrowheads="1"/>
                </p:cNvSpPr>
                <p:nvPr/>
              </p:nvSpPr>
              <p:spPr bwMode="auto">
                <a:xfrm>
                  <a:off x="3171826"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9" name="Rectangle 233"/>
                <p:cNvSpPr>
                  <a:spLocks noChangeArrowheads="1"/>
                </p:cNvSpPr>
                <p:nvPr/>
              </p:nvSpPr>
              <p:spPr bwMode="auto">
                <a:xfrm>
                  <a:off x="3068638"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0" name="Rectangle 234"/>
                <p:cNvSpPr>
                  <a:spLocks noChangeArrowheads="1"/>
                </p:cNvSpPr>
                <p:nvPr/>
              </p:nvSpPr>
              <p:spPr bwMode="auto">
                <a:xfrm>
                  <a:off x="2962276"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1" name="Rectangle 235"/>
                <p:cNvSpPr>
                  <a:spLocks noChangeArrowheads="1"/>
                </p:cNvSpPr>
                <p:nvPr/>
              </p:nvSpPr>
              <p:spPr bwMode="auto">
                <a:xfrm>
                  <a:off x="2859088"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2" name="Rectangle 236"/>
                <p:cNvSpPr>
                  <a:spLocks noChangeArrowheads="1"/>
                </p:cNvSpPr>
                <p:nvPr/>
              </p:nvSpPr>
              <p:spPr bwMode="auto">
                <a:xfrm>
                  <a:off x="3171826"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3" name="Rectangle 237"/>
                <p:cNvSpPr>
                  <a:spLocks noChangeArrowheads="1"/>
                </p:cNvSpPr>
                <p:nvPr/>
              </p:nvSpPr>
              <p:spPr bwMode="auto">
                <a:xfrm>
                  <a:off x="3068638"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4" name="Rectangle 238"/>
                <p:cNvSpPr>
                  <a:spLocks noChangeArrowheads="1"/>
                </p:cNvSpPr>
                <p:nvPr/>
              </p:nvSpPr>
              <p:spPr bwMode="auto">
                <a:xfrm>
                  <a:off x="2962276"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5" name="Rectangle 239"/>
                <p:cNvSpPr>
                  <a:spLocks noChangeArrowheads="1"/>
                </p:cNvSpPr>
                <p:nvPr/>
              </p:nvSpPr>
              <p:spPr bwMode="auto">
                <a:xfrm>
                  <a:off x="2859088"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6" name="Rectangle 240"/>
                <p:cNvSpPr>
                  <a:spLocks noChangeArrowheads="1"/>
                </p:cNvSpPr>
                <p:nvPr/>
              </p:nvSpPr>
              <p:spPr bwMode="auto">
                <a:xfrm>
                  <a:off x="1819157" y="3500438"/>
                  <a:ext cx="277814" cy="4889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7" name="Rectangle 241"/>
                <p:cNvSpPr>
                  <a:spLocks noChangeArrowheads="1"/>
                </p:cNvSpPr>
                <p:nvPr/>
              </p:nvSpPr>
              <p:spPr bwMode="auto">
                <a:xfrm>
                  <a:off x="2600326" y="3241676"/>
                  <a:ext cx="277813" cy="7477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8" name="Rectangle 242"/>
                <p:cNvSpPr>
                  <a:spLocks noChangeArrowheads="1"/>
                </p:cNvSpPr>
                <p:nvPr/>
              </p:nvSpPr>
              <p:spPr bwMode="auto">
                <a:xfrm>
                  <a:off x="1931988" y="3244851"/>
                  <a:ext cx="468313" cy="3746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9" name="Freeform 243"/>
                <p:cNvSpPr>
                  <a:spLocks/>
                </p:cNvSpPr>
                <p:nvPr/>
              </p:nvSpPr>
              <p:spPr bwMode="auto">
                <a:xfrm>
                  <a:off x="2200276" y="2562226"/>
                  <a:ext cx="400050" cy="1427163"/>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0" name="Freeform 244"/>
                <p:cNvSpPr>
                  <a:spLocks/>
                </p:cNvSpPr>
                <p:nvPr/>
              </p:nvSpPr>
              <p:spPr bwMode="auto">
                <a:xfrm>
                  <a:off x="1931988" y="3249613"/>
                  <a:ext cx="268288" cy="739775"/>
                </a:xfrm>
                <a:custGeom>
                  <a:avLst/>
                  <a:gdLst>
                    <a:gd name="T0" fmla="*/ 0 w 169"/>
                    <a:gd name="T1" fmla="*/ 233 h 466"/>
                    <a:gd name="T2" fmla="*/ 0 w 169"/>
                    <a:gd name="T3" fmla="*/ 466 h 466"/>
                    <a:gd name="T4" fmla="*/ 169 w 169"/>
                    <a:gd name="T5" fmla="*/ 466 h 466"/>
                    <a:gd name="T6" fmla="*/ 169 w 169"/>
                    <a:gd name="T7" fmla="*/ 0 h 466"/>
                    <a:gd name="T8" fmla="*/ 0 w 169"/>
                    <a:gd name="T9" fmla="*/ 233 h 466"/>
                  </a:gdLst>
                  <a:ahLst/>
                  <a:cxnLst>
                    <a:cxn ang="0">
                      <a:pos x="T0" y="T1"/>
                    </a:cxn>
                    <a:cxn ang="0">
                      <a:pos x="T2" y="T3"/>
                    </a:cxn>
                    <a:cxn ang="0">
                      <a:pos x="T4" y="T5"/>
                    </a:cxn>
                    <a:cxn ang="0">
                      <a:pos x="T6" y="T7"/>
                    </a:cxn>
                    <a:cxn ang="0">
                      <a:pos x="T8" y="T9"/>
                    </a:cxn>
                  </a:cxnLst>
                  <a:rect l="0" t="0" r="r" b="b"/>
                  <a:pathLst>
                    <a:path w="169" h="466">
                      <a:moveTo>
                        <a:pt x="0" y="233"/>
                      </a:moveTo>
                      <a:lnTo>
                        <a:pt x="0" y="466"/>
                      </a:lnTo>
                      <a:lnTo>
                        <a:pt x="169" y="466"/>
                      </a:lnTo>
                      <a:lnTo>
                        <a:pt x="169" y="0"/>
                      </a:lnTo>
                      <a:lnTo>
                        <a:pt x="0" y="233"/>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1" name="Rectangle 245"/>
                <p:cNvSpPr>
                  <a:spLocks noChangeArrowheads="1"/>
                </p:cNvSpPr>
                <p:nvPr/>
              </p:nvSpPr>
              <p:spPr bwMode="auto">
                <a:xfrm>
                  <a:off x="2249488" y="2640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2" name="Rectangle 246"/>
                <p:cNvSpPr>
                  <a:spLocks noChangeArrowheads="1"/>
                </p:cNvSpPr>
                <p:nvPr/>
              </p:nvSpPr>
              <p:spPr bwMode="auto">
                <a:xfrm>
                  <a:off x="233838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3" name="Rectangle 247"/>
                <p:cNvSpPr>
                  <a:spLocks noChangeArrowheads="1"/>
                </p:cNvSpPr>
                <p:nvPr/>
              </p:nvSpPr>
              <p:spPr bwMode="auto">
                <a:xfrm>
                  <a:off x="2422526"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4" name="Rectangle 248"/>
                <p:cNvSpPr>
                  <a:spLocks noChangeArrowheads="1"/>
                </p:cNvSpPr>
                <p:nvPr/>
              </p:nvSpPr>
              <p:spPr bwMode="auto">
                <a:xfrm>
                  <a:off x="250983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5" name="Rectangle 249"/>
                <p:cNvSpPr>
                  <a:spLocks noChangeArrowheads="1"/>
                </p:cNvSpPr>
                <p:nvPr/>
              </p:nvSpPr>
              <p:spPr bwMode="auto">
                <a:xfrm>
                  <a:off x="2249488" y="27527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6" name="Rectangle 250"/>
                <p:cNvSpPr>
                  <a:spLocks noChangeArrowheads="1"/>
                </p:cNvSpPr>
                <p:nvPr/>
              </p:nvSpPr>
              <p:spPr bwMode="auto">
                <a:xfrm>
                  <a:off x="233838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7" name="Rectangle 251"/>
                <p:cNvSpPr>
                  <a:spLocks noChangeArrowheads="1"/>
                </p:cNvSpPr>
                <p:nvPr/>
              </p:nvSpPr>
              <p:spPr bwMode="auto">
                <a:xfrm>
                  <a:off x="2422526"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8" name="Rectangle 252"/>
                <p:cNvSpPr>
                  <a:spLocks noChangeArrowheads="1"/>
                </p:cNvSpPr>
                <p:nvPr/>
              </p:nvSpPr>
              <p:spPr bwMode="auto">
                <a:xfrm>
                  <a:off x="250983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9" name="Rectangle 253"/>
                <p:cNvSpPr>
                  <a:spLocks noChangeArrowheads="1"/>
                </p:cNvSpPr>
                <p:nvPr/>
              </p:nvSpPr>
              <p:spPr bwMode="auto">
                <a:xfrm>
                  <a:off x="2249488" y="286226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0" name="Rectangle 254"/>
                <p:cNvSpPr>
                  <a:spLocks noChangeArrowheads="1"/>
                </p:cNvSpPr>
                <p:nvPr/>
              </p:nvSpPr>
              <p:spPr bwMode="auto">
                <a:xfrm>
                  <a:off x="233838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1" name="Rectangle 255"/>
                <p:cNvSpPr>
                  <a:spLocks noChangeArrowheads="1"/>
                </p:cNvSpPr>
                <p:nvPr/>
              </p:nvSpPr>
              <p:spPr bwMode="auto">
                <a:xfrm>
                  <a:off x="2422526"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2" name="Rectangle 256"/>
                <p:cNvSpPr>
                  <a:spLocks noChangeArrowheads="1"/>
                </p:cNvSpPr>
                <p:nvPr/>
              </p:nvSpPr>
              <p:spPr bwMode="auto">
                <a:xfrm>
                  <a:off x="250983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3" name="Rectangle 257"/>
                <p:cNvSpPr>
                  <a:spLocks noChangeArrowheads="1"/>
                </p:cNvSpPr>
                <p:nvPr/>
              </p:nvSpPr>
              <p:spPr bwMode="auto">
                <a:xfrm>
                  <a:off x="2249488" y="297497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4" name="Rectangle 258"/>
                <p:cNvSpPr>
                  <a:spLocks noChangeArrowheads="1"/>
                </p:cNvSpPr>
                <p:nvPr/>
              </p:nvSpPr>
              <p:spPr bwMode="auto">
                <a:xfrm>
                  <a:off x="233838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5" name="Rectangle 259"/>
                <p:cNvSpPr>
                  <a:spLocks noChangeArrowheads="1"/>
                </p:cNvSpPr>
                <p:nvPr/>
              </p:nvSpPr>
              <p:spPr bwMode="auto">
                <a:xfrm>
                  <a:off x="2422526"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6" name="Rectangle 260"/>
                <p:cNvSpPr>
                  <a:spLocks noChangeArrowheads="1"/>
                </p:cNvSpPr>
                <p:nvPr/>
              </p:nvSpPr>
              <p:spPr bwMode="auto">
                <a:xfrm>
                  <a:off x="250983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7" name="Rectangle 261"/>
                <p:cNvSpPr>
                  <a:spLocks noChangeArrowheads="1"/>
                </p:cNvSpPr>
                <p:nvPr/>
              </p:nvSpPr>
              <p:spPr bwMode="auto">
                <a:xfrm>
                  <a:off x="2249488" y="30876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8" name="Rectangle 262"/>
                <p:cNvSpPr>
                  <a:spLocks noChangeArrowheads="1"/>
                </p:cNvSpPr>
                <p:nvPr/>
              </p:nvSpPr>
              <p:spPr bwMode="auto">
                <a:xfrm>
                  <a:off x="233838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9" name="Rectangle 263"/>
                <p:cNvSpPr>
                  <a:spLocks noChangeArrowheads="1"/>
                </p:cNvSpPr>
                <p:nvPr/>
              </p:nvSpPr>
              <p:spPr bwMode="auto">
                <a:xfrm>
                  <a:off x="2422526"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0" name="Rectangle 264"/>
                <p:cNvSpPr>
                  <a:spLocks noChangeArrowheads="1"/>
                </p:cNvSpPr>
                <p:nvPr/>
              </p:nvSpPr>
              <p:spPr bwMode="auto">
                <a:xfrm>
                  <a:off x="250983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1" name="Rectangle 265"/>
                <p:cNvSpPr>
                  <a:spLocks noChangeArrowheads="1"/>
                </p:cNvSpPr>
                <p:nvPr/>
              </p:nvSpPr>
              <p:spPr bwMode="auto">
                <a:xfrm>
                  <a:off x="2249488" y="32004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2" name="Rectangle 266"/>
                <p:cNvSpPr>
                  <a:spLocks noChangeArrowheads="1"/>
                </p:cNvSpPr>
                <p:nvPr/>
              </p:nvSpPr>
              <p:spPr bwMode="auto">
                <a:xfrm>
                  <a:off x="233838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3" name="Rectangle 267"/>
                <p:cNvSpPr>
                  <a:spLocks noChangeArrowheads="1"/>
                </p:cNvSpPr>
                <p:nvPr/>
              </p:nvSpPr>
              <p:spPr bwMode="auto">
                <a:xfrm>
                  <a:off x="2422526"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4" name="Rectangle 268"/>
                <p:cNvSpPr>
                  <a:spLocks noChangeArrowheads="1"/>
                </p:cNvSpPr>
                <p:nvPr/>
              </p:nvSpPr>
              <p:spPr bwMode="auto">
                <a:xfrm>
                  <a:off x="250983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5" name="Rectangle 269"/>
                <p:cNvSpPr>
                  <a:spLocks noChangeArrowheads="1"/>
                </p:cNvSpPr>
                <p:nvPr/>
              </p:nvSpPr>
              <p:spPr bwMode="auto">
                <a:xfrm>
                  <a:off x="2249488"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6" name="Rectangle 270"/>
                <p:cNvSpPr>
                  <a:spLocks noChangeArrowheads="1"/>
                </p:cNvSpPr>
                <p:nvPr/>
              </p:nvSpPr>
              <p:spPr bwMode="auto">
                <a:xfrm>
                  <a:off x="233838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7" name="Rectangle 271"/>
                <p:cNvSpPr>
                  <a:spLocks noChangeArrowheads="1"/>
                </p:cNvSpPr>
                <p:nvPr/>
              </p:nvSpPr>
              <p:spPr bwMode="auto">
                <a:xfrm>
                  <a:off x="2422526"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8" name="Rectangle 272"/>
                <p:cNvSpPr>
                  <a:spLocks noChangeArrowheads="1"/>
                </p:cNvSpPr>
                <p:nvPr/>
              </p:nvSpPr>
              <p:spPr bwMode="auto">
                <a:xfrm>
                  <a:off x="250983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9" name="Rectangle 273"/>
                <p:cNvSpPr>
                  <a:spLocks noChangeArrowheads="1"/>
                </p:cNvSpPr>
                <p:nvPr/>
              </p:nvSpPr>
              <p:spPr bwMode="auto">
                <a:xfrm>
                  <a:off x="2249488" y="35321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0" name="Rectangle 274"/>
                <p:cNvSpPr>
                  <a:spLocks noChangeArrowheads="1"/>
                </p:cNvSpPr>
                <p:nvPr/>
              </p:nvSpPr>
              <p:spPr bwMode="auto">
                <a:xfrm>
                  <a:off x="233838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1" name="Rectangle 275"/>
                <p:cNvSpPr>
                  <a:spLocks noChangeArrowheads="1"/>
                </p:cNvSpPr>
                <p:nvPr/>
              </p:nvSpPr>
              <p:spPr bwMode="auto">
                <a:xfrm>
                  <a:off x="2422526"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2" name="Rectangle 276"/>
                <p:cNvSpPr>
                  <a:spLocks noChangeArrowheads="1"/>
                </p:cNvSpPr>
                <p:nvPr/>
              </p:nvSpPr>
              <p:spPr bwMode="auto">
                <a:xfrm>
                  <a:off x="250983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3" name="Rectangle 277"/>
                <p:cNvSpPr>
                  <a:spLocks noChangeArrowheads="1"/>
                </p:cNvSpPr>
                <p:nvPr/>
              </p:nvSpPr>
              <p:spPr bwMode="auto">
                <a:xfrm>
                  <a:off x="2249488" y="34163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4" name="Rectangle 278"/>
                <p:cNvSpPr>
                  <a:spLocks noChangeArrowheads="1"/>
                </p:cNvSpPr>
                <p:nvPr/>
              </p:nvSpPr>
              <p:spPr bwMode="auto">
                <a:xfrm>
                  <a:off x="233838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5" name="Rectangle 279"/>
                <p:cNvSpPr>
                  <a:spLocks noChangeArrowheads="1"/>
                </p:cNvSpPr>
                <p:nvPr/>
              </p:nvSpPr>
              <p:spPr bwMode="auto">
                <a:xfrm>
                  <a:off x="2422526"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6" name="Rectangle 280"/>
                <p:cNvSpPr>
                  <a:spLocks noChangeArrowheads="1"/>
                </p:cNvSpPr>
                <p:nvPr/>
              </p:nvSpPr>
              <p:spPr bwMode="auto">
                <a:xfrm>
                  <a:off x="250983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7" name="Rectangle 281"/>
                <p:cNvSpPr>
                  <a:spLocks noChangeArrowheads="1"/>
                </p:cNvSpPr>
                <p:nvPr/>
              </p:nvSpPr>
              <p:spPr bwMode="auto">
                <a:xfrm>
                  <a:off x="2249488" y="36449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8" name="Rectangle 282"/>
                <p:cNvSpPr>
                  <a:spLocks noChangeArrowheads="1"/>
                </p:cNvSpPr>
                <p:nvPr/>
              </p:nvSpPr>
              <p:spPr bwMode="auto">
                <a:xfrm>
                  <a:off x="233838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9" name="Rectangle 283"/>
                <p:cNvSpPr>
                  <a:spLocks noChangeArrowheads="1"/>
                </p:cNvSpPr>
                <p:nvPr/>
              </p:nvSpPr>
              <p:spPr bwMode="auto">
                <a:xfrm>
                  <a:off x="2422526"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0" name="Rectangle 284"/>
                <p:cNvSpPr>
                  <a:spLocks noChangeArrowheads="1"/>
                </p:cNvSpPr>
                <p:nvPr/>
              </p:nvSpPr>
              <p:spPr bwMode="auto">
                <a:xfrm>
                  <a:off x="250983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1" name="Rectangle 285"/>
                <p:cNvSpPr>
                  <a:spLocks noChangeArrowheads="1"/>
                </p:cNvSpPr>
                <p:nvPr/>
              </p:nvSpPr>
              <p:spPr bwMode="auto">
                <a:xfrm>
                  <a:off x="2249488" y="37607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2" name="Rectangle 286"/>
                <p:cNvSpPr>
                  <a:spLocks noChangeArrowheads="1"/>
                </p:cNvSpPr>
                <p:nvPr/>
              </p:nvSpPr>
              <p:spPr bwMode="auto">
                <a:xfrm>
                  <a:off x="233838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3" name="Rectangle 287"/>
                <p:cNvSpPr>
                  <a:spLocks noChangeArrowheads="1"/>
                </p:cNvSpPr>
                <p:nvPr/>
              </p:nvSpPr>
              <p:spPr bwMode="auto">
                <a:xfrm>
                  <a:off x="2422526"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4" name="Rectangle 288"/>
                <p:cNvSpPr>
                  <a:spLocks noChangeArrowheads="1"/>
                </p:cNvSpPr>
                <p:nvPr/>
              </p:nvSpPr>
              <p:spPr bwMode="auto">
                <a:xfrm>
                  <a:off x="250983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5" name="Rectangle 289"/>
                <p:cNvSpPr>
                  <a:spLocks noChangeArrowheads="1"/>
                </p:cNvSpPr>
                <p:nvPr/>
              </p:nvSpPr>
              <p:spPr bwMode="auto">
                <a:xfrm>
                  <a:off x="2249488" y="38735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6" name="Rectangle 290"/>
                <p:cNvSpPr>
                  <a:spLocks noChangeArrowheads="1"/>
                </p:cNvSpPr>
                <p:nvPr/>
              </p:nvSpPr>
              <p:spPr bwMode="auto">
                <a:xfrm>
                  <a:off x="233838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7" name="Rectangle 291"/>
                <p:cNvSpPr>
                  <a:spLocks noChangeArrowheads="1"/>
                </p:cNvSpPr>
                <p:nvPr/>
              </p:nvSpPr>
              <p:spPr bwMode="auto">
                <a:xfrm>
                  <a:off x="2422526"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8" name="Rectangle 292"/>
                <p:cNvSpPr>
                  <a:spLocks noChangeArrowheads="1"/>
                </p:cNvSpPr>
                <p:nvPr/>
              </p:nvSpPr>
              <p:spPr bwMode="auto">
                <a:xfrm>
                  <a:off x="250983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9" name="Rectangle 293"/>
                <p:cNvSpPr>
                  <a:spLocks noChangeArrowheads="1"/>
                </p:cNvSpPr>
                <p:nvPr/>
              </p:nvSpPr>
              <p:spPr bwMode="auto">
                <a:xfrm>
                  <a:off x="1958976"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0" name="Rectangle 294"/>
                <p:cNvSpPr>
                  <a:spLocks noChangeArrowheads="1"/>
                </p:cNvSpPr>
                <p:nvPr/>
              </p:nvSpPr>
              <p:spPr bwMode="auto">
                <a:xfrm>
                  <a:off x="2047876" y="3313113"/>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1" name="Rectangle 295"/>
                <p:cNvSpPr>
                  <a:spLocks noChangeArrowheads="1"/>
                </p:cNvSpPr>
                <p:nvPr/>
              </p:nvSpPr>
              <p:spPr bwMode="auto">
                <a:xfrm>
                  <a:off x="2132013"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2" name="Rectangle 296"/>
                <p:cNvSpPr>
                  <a:spLocks noChangeArrowheads="1"/>
                </p:cNvSpPr>
                <p:nvPr/>
              </p:nvSpPr>
              <p:spPr bwMode="auto">
                <a:xfrm>
                  <a:off x="1958976" y="342582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3" name="Rectangle 297"/>
                <p:cNvSpPr>
                  <a:spLocks noChangeArrowheads="1"/>
                </p:cNvSpPr>
                <p:nvPr/>
              </p:nvSpPr>
              <p:spPr bwMode="auto">
                <a:xfrm>
                  <a:off x="2047876" y="3425826"/>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4" name="Rectangle 298"/>
                <p:cNvSpPr>
                  <a:spLocks noChangeArrowheads="1"/>
                </p:cNvSpPr>
                <p:nvPr/>
              </p:nvSpPr>
              <p:spPr bwMode="auto">
                <a:xfrm>
                  <a:off x="2132013" y="342582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5" name="Rectangle 299"/>
                <p:cNvSpPr>
                  <a:spLocks noChangeArrowheads="1"/>
                </p:cNvSpPr>
                <p:nvPr/>
              </p:nvSpPr>
              <p:spPr bwMode="auto">
                <a:xfrm>
                  <a:off x="1958976" y="3529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6" name="Rectangle 300"/>
                <p:cNvSpPr>
                  <a:spLocks noChangeArrowheads="1"/>
                </p:cNvSpPr>
                <p:nvPr/>
              </p:nvSpPr>
              <p:spPr bwMode="auto">
                <a:xfrm>
                  <a:off x="2047876" y="3529013"/>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7" name="Rectangle 301"/>
                <p:cNvSpPr>
                  <a:spLocks noChangeArrowheads="1"/>
                </p:cNvSpPr>
                <p:nvPr/>
              </p:nvSpPr>
              <p:spPr bwMode="auto">
                <a:xfrm>
                  <a:off x="2132013" y="3529013"/>
                  <a:ext cx="39688"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8" name="Rectangle 302"/>
                <p:cNvSpPr>
                  <a:spLocks noChangeArrowheads="1"/>
                </p:cNvSpPr>
                <p:nvPr/>
              </p:nvSpPr>
              <p:spPr bwMode="auto">
                <a:xfrm>
                  <a:off x="1958976" y="3632201"/>
                  <a:ext cx="41275"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9" name="Rectangle 303"/>
                <p:cNvSpPr>
                  <a:spLocks noChangeArrowheads="1"/>
                </p:cNvSpPr>
                <p:nvPr/>
              </p:nvSpPr>
              <p:spPr bwMode="auto">
                <a:xfrm>
                  <a:off x="2047876" y="3632201"/>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0" name="Rectangle 304"/>
                <p:cNvSpPr>
                  <a:spLocks noChangeArrowheads="1"/>
                </p:cNvSpPr>
                <p:nvPr/>
              </p:nvSpPr>
              <p:spPr bwMode="auto">
                <a:xfrm>
                  <a:off x="2132013" y="36322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1" name="Rectangle 305"/>
                <p:cNvSpPr>
                  <a:spLocks noChangeArrowheads="1"/>
                </p:cNvSpPr>
                <p:nvPr/>
              </p:nvSpPr>
              <p:spPr bwMode="auto">
                <a:xfrm>
                  <a:off x="1958976" y="3738563"/>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2" name="Rectangle 306"/>
                <p:cNvSpPr>
                  <a:spLocks noChangeArrowheads="1"/>
                </p:cNvSpPr>
                <p:nvPr/>
              </p:nvSpPr>
              <p:spPr bwMode="auto">
                <a:xfrm>
                  <a:off x="2047876" y="3738563"/>
                  <a:ext cx="3651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3" name="Rectangle 307"/>
                <p:cNvSpPr>
                  <a:spLocks noChangeArrowheads="1"/>
                </p:cNvSpPr>
                <p:nvPr/>
              </p:nvSpPr>
              <p:spPr bwMode="auto">
                <a:xfrm>
                  <a:off x="2132013" y="3738563"/>
                  <a:ext cx="39688"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4" name="Rectangle 308"/>
                <p:cNvSpPr>
                  <a:spLocks noChangeArrowheads="1"/>
                </p:cNvSpPr>
                <p:nvPr/>
              </p:nvSpPr>
              <p:spPr bwMode="auto">
                <a:xfrm>
                  <a:off x="1958976" y="3841751"/>
                  <a:ext cx="41275"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5" name="Rectangle 309"/>
                <p:cNvSpPr>
                  <a:spLocks noChangeArrowheads="1"/>
                </p:cNvSpPr>
                <p:nvPr/>
              </p:nvSpPr>
              <p:spPr bwMode="auto">
                <a:xfrm>
                  <a:off x="2047876" y="3841751"/>
                  <a:ext cx="36513"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6" name="Rectangle 310"/>
                <p:cNvSpPr>
                  <a:spLocks noChangeArrowheads="1"/>
                </p:cNvSpPr>
                <p:nvPr/>
              </p:nvSpPr>
              <p:spPr bwMode="auto">
                <a:xfrm>
                  <a:off x="2132013" y="3841751"/>
                  <a:ext cx="39688"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7" name="Rectangle 311"/>
                <p:cNvSpPr>
                  <a:spLocks noChangeArrowheads="1"/>
                </p:cNvSpPr>
                <p:nvPr/>
              </p:nvSpPr>
              <p:spPr bwMode="auto">
                <a:xfrm>
                  <a:off x="2422526" y="2486026"/>
                  <a:ext cx="127000"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8" name="Rectangle 312"/>
                <p:cNvSpPr>
                  <a:spLocks noChangeArrowheads="1"/>
                </p:cNvSpPr>
                <p:nvPr/>
              </p:nvSpPr>
              <p:spPr bwMode="auto">
                <a:xfrm>
                  <a:off x="2290763" y="2439988"/>
                  <a:ext cx="25400" cy="1222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9" name="Rectangle 363"/>
                <p:cNvSpPr>
                  <a:spLocks noChangeArrowheads="1"/>
                </p:cNvSpPr>
                <p:nvPr/>
              </p:nvSpPr>
              <p:spPr bwMode="auto">
                <a:xfrm>
                  <a:off x="2600326" y="3278188"/>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0" name="Rectangle 364"/>
                <p:cNvSpPr>
                  <a:spLocks noChangeArrowheads="1"/>
                </p:cNvSpPr>
                <p:nvPr/>
              </p:nvSpPr>
              <p:spPr bwMode="auto">
                <a:xfrm>
                  <a:off x="2600326" y="338137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1" name="Rectangle 365"/>
                <p:cNvSpPr>
                  <a:spLocks noChangeArrowheads="1"/>
                </p:cNvSpPr>
                <p:nvPr/>
              </p:nvSpPr>
              <p:spPr bwMode="auto">
                <a:xfrm>
                  <a:off x="2600326" y="3487738"/>
                  <a:ext cx="277813" cy="571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2" name="Rectangle 366"/>
                <p:cNvSpPr>
                  <a:spLocks noChangeArrowheads="1"/>
                </p:cNvSpPr>
                <p:nvPr/>
              </p:nvSpPr>
              <p:spPr bwMode="auto">
                <a:xfrm>
                  <a:off x="2600326" y="359092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3" name="Rectangle 367"/>
                <p:cNvSpPr>
                  <a:spLocks noChangeArrowheads="1"/>
                </p:cNvSpPr>
                <p:nvPr/>
              </p:nvSpPr>
              <p:spPr bwMode="auto">
                <a:xfrm>
                  <a:off x="2600326" y="3695701"/>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4" name="Rectangle 368"/>
                <p:cNvSpPr>
                  <a:spLocks noChangeArrowheads="1"/>
                </p:cNvSpPr>
                <p:nvPr/>
              </p:nvSpPr>
              <p:spPr bwMode="auto">
                <a:xfrm>
                  <a:off x="2600326" y="3798888"/>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5" name="Rectangle 369"/>
                <p:cNvSpPr>
                  <a:spLocks noChangeArrowheads="1"/>
                </p:cNvSpPr>
                <p:nvPr/>
              </p:nvSpPr>
              <p:spPr bwMode="auto">
                <a:xfrm>
                  <a:off x="2600326" y="3905251"/>
                  <a:ext cx="277813" cy="555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440" name="Freeform 373"/>
              <p:cNvSpPr>
                <a:spLocks/>
              </p:cNvSpPr>
              <p:nvPr/>
            </p:nvSpPr>
            <p:spPr bwMode="auto">
              <a:xfrm flipH="1">
                <a:off x="2543683" y="2431847"/>
                <a:ext cx="574830" cy="133756"/>
              </a:xfrm>
              <a:custGeom>
                <a:avLst/>
                <a:gdLst>
                  <a:gd name="T0" fmla="*/ 283 w 360"/>
                  <a:gd name="T1" fmla="*/ 77 h 152"/>
                  <a:gd name="T2" fmla="*/ 360 w 360"/>
                  <a:gd name="T3" fmla="*/ 0 h 152"/>
                  <a:gd name="T4" fmla="*/ 0 w 360"/>
                  <a:gd name="T5" fmla="*/ 0 h 152"/>
                  <a:gd name="T6" fmla="*/ 0 w 360"/>
                  <a:gd name="T7" fmla="*/ 152 h 152"/>
                  <a:gd name="T8" fmla="*/ 360 w 360"/>
                  <a:gd name="T9" fmla="*/ 152 h 152"/>
                  <a:gd name="T10" fmla="*/ 283 w 360"/>
                  <a:gd name="T11" fmla="*/ 77 h 152"/>
                </a:gdLst>
                <a:ahLst/>
                <a:cxnLst>
                  <a:cxn ang="0">
                    <a:pos x="T0" y="T1"/>
                  </a:cxn>
                  <a:cxn ang="0">
                    <a:pos x="T2" y="T3"/>
                  </a:cxn>
                  <a:cxn ang="0">
                    <a:pos x="T4" y="T5"/>
                  </a:cxn>
                  <a:cxn ang="0">
                    <a:pos x="T6" y="T7"/>
                  </a:cxn>
                  <a:cxn ang="0">
                    <a:pos x="T8" y="T9"/>
                  </a:cxn>
                  <a:cxn ang="0">
                    <a:pos x="T10" y="T11"/>
                  </a:cxn>
                </a:cxnLst>
                <a:rect l="0" t="0" r="r" b="b"/>
                <a:pathLst>
                  <a:path w="360" h="152">
                    <a:moveTo>
                      <a:pt x="283" y="77"/>
                    </a:moveTo>
                    <a:lnTo>
                      <a:pt x="360" y="0"/>
                    </a:lnTo>
                    <a:lnTo>
                      <a:pt x="0" y="0"/>
                    </a:lnTo>
                    <a:lnTo>
                      <a:pt x="0" y="152"/>
                    </a:lnTo>
                    <a:lnTo>
                      <a:pt x="360" y="152"/>
                    </a:lnTo>
                    <a:lnTo>
                      <a:pt x="283" y="77"/>
                    </a:lnTo>
                    <a:close/>
                  </a:path>
                </a:pathLst>
              </a:custGeom>
              <a:solidFill>
                <a:schemeClr val="accent1"/>
              </a:solidFill>
              <a:ln>
                <a:noFill/>
              </a:ln>
            </p:spPr>
            <p:txBody>
              <a:bodyPr vert="horz" wrap="square" lIns="0" tIns="0" rIns="0" bIns="0" numCol="1" anchor="ctr" anchorCtr="0" compatLnSpc="1">
                <a:prstTxWarp prst="textNoShape">
                  <a:avLst/>
                </a:prstTxWarp>
              </a:bodyPr>
              <a:lstStyle/>
              <a:p>
                <a:pPr algn="ctr" defTabSz="1218996" eaLnBrk="0" fontAlgn="base" hangingPunct="0">
                  <a:lnSpc>
                    <a:spcPct val="90000"/>
                  </a:lnSpc>
                  <a:spcBef>
                    <a:spcPct val="0"/>
                  </a:spcBef>
                  <a:spcAft>
                    <a:spcPct val="0"/>
                  </a:spcAft>
                  <a:defRPr/>
                </a:pPr>
                <a:r>
                  <a:rPr lang="en-US" sz="784" dirty="0">
                    <a:solidFill>
                      <a:prstClr val="black"/>
                    </a:solidFill>
                    <a:latin typeface="Arial" pitchFamily="34" charset="0"/>
                  </a:rPr>
                  <a:t>    </a:t>
                </a:r>
                <a:r>
                  <a:rPr lang="en-US" sz="784" dirty="0">
                    <a:gradFill>
                      <a:gsLst>
                        <a:gs pos="12500">
                          <a:prstClr val="white"/>
                        </a:gs>
                        <a:gs pos="52000">
                          <a:prstClr val="white"/>
                        </a:gs>
                      </a:gsLst>
                      <a:lin ang="5400000" scaled="0"/>
                    </a:gradFill>
                    <a:latin typeface="Segoe UI Semibold" panose="020B0702040204020203" pitchFamily="34" charset="0"/>
                    <a:cs typeface="Segoe UI Semibold" panose="020B0702040204020203" pitchFamily="34" charset="0"/>
                  </a:rPr>
                  <a:t>Contoso</a:t>
                </a:r>
              </a:p>
            </p:txBody>
          </p:sp>
        </p:grpSp>
      </p:grpSp>
      <p:sp>
        <p:nvSpPr>
          <p:cNvPr id="13" name="Title 5"/>
          <p:cNvSpPr>
            <a:spLocks noGrp="1"/>
          </p:cNvSpPr>
          <p:nvPr>
            <p:ph type="title"/>
          </p:nvPr>
        </p:nvSpPr>
        <p:spPr/>
        <p:txBody>
          <a:bodyPr/>
          <a:lstStyle/>
          <a:p>
            <a:r>
              <a:rPr lang="en-US" b="0" dirty="0">
                <a:latin typeface="Segoe UI" panose="020B0502040204020203" pitchFamily="34" charset="0"/>
              </a:rPr>
              <a:t>Azure Resource Manager (ARM)</a:t>
            </a:r>
          </a:p>
        </p:txBody>
      </p:sp>
      <p:grpSp>
        <p:nvGrpSpPr>
          <p:cNvPr id="263" name="Group 262"/>
          <p:cNvGrpSpPr/>
          <p:nvPr/>
        </p:nvGrpSpPr>
        <p:grpSpPr>
          <a:xfrm>
            <a:off x="5289334" y="5669745"/>
            <a:ext cx="717038" cy="717030"/>
            <a:chOff x="5395278" y="5783263"/>
            <a:chExt cx="731520" cy="731512"/>
          </a:xfrm>
        </p:grpSpPr>
        <p:sp>
          <p:nvSpPr>
            <p:cNvPr id="52" name="Rectangle 51"/>
            <p:cNvSpPr/>
            <p:nvPr/>
          </p:nvSpPr>
          <p:spPr bwMode="auto">
            <a:xfrm>
              <a:off x="539527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34"/>
            <p:cNvSpPr>
              <a:spLocks noEditPoints="1"/>
            </p:cNvSpPr>
            <p:nvPr/>
          </p:nvSpPr>
          <p:spPr bwMode="auto">
            <a:xfrm>
              <a:off x="5514593" y="5902476"/>
              <a:ext cx="492890" cy="493086"/>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262" name="Group 261"/>
          <p:cNvGrpSpPr/>
          <p:nvPr/>
        </p:nvGrpSpPr>
        <p:grpSpPr>
          <a:xfrm>
            <a:off x="6081067" y="5669745"/>
            <a:ext cx="717038" cy="717030"/>
            <a:chOff x="6203002" y="5783263"/>
            <a:chExt cx="731520" cy="731512"/>
          </a:xfrm>
        </p:grpSpPr>
        <p:sp>
          <p:nvSpPr>
            <p:cNvPr id="53" name="Rectangle 52"/>
            <p:cNvSpPr/>
            <p:nvPr/>
          </p:nvSpPr>
          <p:spPr bwMode="auto">
            <a:xfrm>
              <a:off x="6203002"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1" name="Group 260"/>
            <p:cNvGrpSpPr/>
            <p:nvPr/>
          </p:nvGrpSpPr>
          <p:grpSpPr>
            <a:xfrm>
              <a:off x="6284196" y="5913394"/>
              <a:ext cx="569133" cy="471250"/>
              <a:chOff x="6284196" y="5913394"/>
              <a:chExt cx="569133" cy="471250"/>
            </a:xfrm>
          </p:grpSpPr>
          <p:sp>
            <p:nvSpPr>
              <p:cNvPr id="256" name="Freeform 38"/>
              <p:cNvSpPr>
                <a:spLocks noEditPoints="1"/>
              </p:cNvSpPr>
              <p:nvPr/>
            </p:nvSpPr>
            <p:spPr bwMode="auto">
              <a:xfrm>
                <a:off x="6467649" y="5967288"/>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60" name="Freeform 42"/>
              <p:cNvSpPr>
                <a:spLocks noEditPoints="1"/>
              </p:cNvSpPr>
              <p:nvPr/>
            </p:nvSpPr>
            <p:spPr bwMode="auto">
              <a:xfrm>
                <a:off x="6284196" y="5913394"/>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97" name="Group 496"/>
          <p:cNvGrpSpPr/>
          <p:nvPr/>
        </p:nvGrpSpPr>
        <p:grpSpPr>
          <a:xfrm>
            <a:off x="6872801" y="5669745"/>
            <a:ext cx="717038" cy="717030"/>
            <a:chOff x="7010726" y="5783263"/>
            <a:chExt cx="731520" cy="731512"/>
          </a:xfrm>
        </p:grpSpPr>
        <p:sp>
          <p:nvSpPr>
            <p:cNvPr id="54" name="Rectangle 53"/>
            <p:cNvSpPr/>
            <p:nvPr/>
          </p:nvSpPr>
          <p:spPr bwMode="auto">
            <a:xfrm>
              <a:off x="7010726"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Freeform 495"/>
            <p:cNvSpPr/>
            <p:nvPr/>
          </p:nvSpPr>
          <p:spPr bwMode="auto">
            <a:xfrm>
              <a:off x="7126518" y="5899051"/>
              <a:ext cx="499937" cy="499937"/>
            </a:xfrm>
            <a:custGeom>
              <a:avLst/>
              <a:gdLst>
                <a:gd name="connsiteX0" fmla="*/ 3781393 w 4778452"/>
                <a:gd name="connsiteY0" fmla="*/ 3962665 h 4778452"/>
                <a:gd name="connsiteX1" fmla="*/ 3988598 w 4778452"/>
                <a:gd name="connsiteY1" fmla="*/ 4169870 h 4778452"/>
                <a:gd name="connsiteX2" fmla="*/ 3913401 w 4778452"/>
                <a:gd name="connsiteY2" fmla="*/ 4238213 h 4778452"/>
                <a:gd name="connsiteX3" fmla="*/ 2634219 w 4778452"/>
                <a:gd name="connsiteY3" fmla="*/ 4773006 h 4778452"/>
                <a:gd name="connsiteX4" fmla="*/ 2526385 w 4778452"/>
                <a:gd name="connsiteY4" fmla="*/ 4778452 h 4778452"/>
                <a:gd name="connsiteX5" fmla="*/ 2526385 w 4778452"/>
                <a:gd name="connsiteY5" fmla="*/ 4485420 h 4778452"/>
                <a:gd name="connsiteX6" fmla="*/ 2604258 w 4778452"/>
                <a:gd name="connsiteY6" fmla="*/ 4481487 h 4778452"/>
                <a:gd name="connsiteX7" fmla="*/ 3727006 w 4778452"/>
                <a:gd name="connsiteY7" fmla="*/ 4012095 h 4778452"/>
                <a:gd name="connsiteX8" fmla="*/ 997059 w 4778452"/>
                <a:gd name="connsiteY8" fmla="*/ 3962664 h 4778452"/>
                <a:gd name="connsiteX9" fmla="*/ 1051447 w 4778452"/>
                <a:gd name="connsiteY9" fmla="*/ 4012095 h 4778452"/>
                <a:gd name="connsiteX10" fmla="*/ 2174194 w 4778452"/>
                <a:gd name="connsiteY10" fmla="*/ 4481487 h 4778452"/>
                <a:gd name="connsiteX11" fmla="*/ 2252069 w 4778452"/>
                <a:gd name="connsiteY11" fmla="*/ 4485420 h 4778452"/>
                <a:gd name="connsiteX12" fmla="*/ 2252069 w 4778452"/>
                <a:gd name="connsiteY12" fmla="*/ 4778452 h 4778452"/>
                <a:gd name="connsiteX13" fmla="*/ 2144234 w 4778452"/>
                <a:gd name="connsiteY13" fmla="*/ 4773006 h 4778452"/>
                <a:gd name="connsiteX14" fmla="*/ 865051 w 4778452"/>
                <a:gd name="connsiteY14" fmla="*/ 4238213 h 4778452"/>
                <a:gd name="connsiteX15" fmla="*/ 789854 w 4778452"/>
                <a:gd name="connsiteY15" fmla="*/ 4169868 h 4778452"/>
                <a:gd name="connsiteX16" fmla="*/ 4778452 w 4778452"/>
                <a:gd name="connsiteY16" fmla="*/ 2526383 h 4778452"/>
                <a:gd name="connsiteX17" fmla="*/ 4773007 w 4778452"/>
                <a:gd name="connsiteY17" fmla="*/ 2634218 h 4778452"/>
                <a:gd name="connsiteX18" fmla="*/ 4238213 w 4778452"/>
                <a:gd name="connsiteY18" fmla="*/ 3913400 h 4778452"/>
                <a:gd name="connsiteX19" fmla="*/ 4181963 w 4778452"/>
                <a:gd name="connsiteY19" fmla="*/ 3975291 h 4778452"/>
                <a:gd name="connsiteX20" fmla="*/ 3974758 w 4778452"/>
                <a:gd name="connsiteY20" fmla="*/ 3768087 h 4778452"/>
                <a:gd name="connsiteX21" fmla="*/ 4012096 w 4778452"/>
                <a:gd name="connsiteY21" fmla="*/ 3727005 h 4778452"/>
                <a:gd name="connsiteX22" fmla="*/ 4481488 w 4778452"/>
                <a:gd name="connsiteY22" fmla="*/ 2604257 h 4778452"/>
                <a:gd name="connsiteX23" fmla="*/ 4485421 w 4778452"/>
                <a:gd name="connsiteY23" fmla="*/ 2526384 h 4778452"/>
                <a:gd name="connsiteX24" fmla="*/ 0 w 4778452"/>
                <a:gd name="connsiteY24" fmla="*/ 2526383 h 4778452"/>
                <a:gd name="connsiteX25" fmla="*/ 293032 w 4778452"/>
                <a:gd name="connsiteY25" fmla="*/ 2526383 h 4778452"/>
                <a:gd name="connsiteX26" fmla="*/ 296964 w 4778452"/>
                <a:gd name="connsiteY26" fmla="*/ 2604257 h 4778452"/>
                <a:gd name="connsiteX27" fmla="*/ 766357 w 4778452"/>
                <a:gd name="connsiteY27" fmla="*/ 3727005 h 4778452"/>
                <a:gd name="connsiteX28" fmla="*/ 803694 w 4778452"/>
                <a:gd name="connsiteY28" fmla="*/ 3768086 h 4778452"/>
                <a:gd name="connsiteX29" fmla="*/ 596489 w 4778452"/>
                <a:gd name="connsiteY29" fmla="*/ 3975291 h 4778452"/>
                <a:gd name="connsiteX30" fmla="*/ 540239 w 4778452"/>
                <a:gd name="connsiteY30" fmla="*/ 3913400 h 4778452"/>
                <a:gd name="connsiteX31" fmla="*/ 5445 w 4778452"/>
                <a:gd name="connsiteY31" fmla="*/ 2634218 h 4778452"/>
                <a:gd name="connsiteX32" fmla="*/ 3561714 w 4778452"/>
                <a:gd name="connsiteY32" fmla="*/ 1922631 h 4778452"/>
                <a:gd name="connsiteX33" fmla="*/ 4018914 w 4778452"/>
                <a:gd name="connsiteY33" fmla="*/ 2379831 h 4778452"/>
                <a:gd name="connsiteX34" fmla="*/ 3561714 w 4778452"/>
                <a:gd name="connsiteY34" fmla="*/ 2837031 h 4778452"/>
                <a:gd name="connsiteX35" fmla="*/ 3104514 w 4778452"/>
                <a:gd name="connsiteY35" fmla="*/ 2379831 h 4778452"/>
                <a:gd name="connsiteX36" fmla="*/ 3561714 w 4778452"/>
                <a:gd name="connsiteY36" fmla="*/ 1922631 h 4778452"/>
                <a:gd name="connsiteX37" fmla="*/ 2418727 w 4778452"/>
                <a:gd name="connsiteY37" fmla="*/ 1922631 h 4778452"/>
                <a:gd name="connsiteX38" fmla="*/ 2875927 w 4778452"/>
                <a:gd name="connsiteY38" fmla="*/ 2379831 h 4778452"/>
                <a:gd name="connsiteX39" fmla="*/ 2418727 w 4778452"/>
                <a:gd name="connsiteY39" fmla="*/ 2837031 h 4778452"/>
                <a:gd name="connsiteX40" fmla="*/ 1961527 w 4778452"/>
                <a:gd name="connsiteY40" fmla="*/ 2379831 h 4778452"/>
                <a:gd name="connsiteX41" fmla="*/ 2418727 w 4778452"/>
                <a:gd name="connsiteY41" fmla="*/ 1922631 h 4778452"/>
                <a:gd name="connsiteX42" fmla="*/ 1275739 w 4778452"/>
                <a:gd name="connsiteY42" fmla="*/ 1922631 h 4778452"/>
                <a:gd name="connsiteX43" fmla="*/ 1732939 w 4778452"/>
                <a:gd name="connsiteY43" fmla="*/ 2379831 h 4778452"/>
                <a:gd name="connsiteX44" fmla="*/ 1275739 w 4778452"/>
                <a:gd name="connsiteY44" fmla="*/ 2837031 h 4778452"/>
                <a:gd name="connsiteX45" fmla="*/ 818539 w 4778452"/>
                <a:gd name="connsiteY45" fmla="*/ 2379831 h 4778452"/>
                <a:gd name="connsiteX46" fmla="*/ 1275739 w 4778452"/>
                <a:gd name="connsiteY46" fmla="*/ 1922631 h 4778452"/>
                <a:gd name="connsiteX47" fmla="*/ 608582 w 4778452"/>
                <a:gd name="connsiteY47" fmla="*/ 789854 h 4778452"/>
                <a:gd name="connsiteX48" fmla="*/ 815787 w 4778452"/>
                <a:gd name="connsiteY48" fmla="*/ 997059 h 4778452"/>
                <a:gd name="connsiteX49" fmla="*/ 766357 w 4778452"/>
                <a:gd name="connsiteY49" fmla="*/ 1051446 h 4778452"/>
                <a:gd name="connsiteX50" fmla="*/ 296964 w 4778452"/>
                <a:gd name="connsiteY50" fmla="*/ 2174193 h 4778452"/>
                <a:gd name="connsiteX51" fmla="*/ 293032 w 4778452"/>
                <a:gd name="connsiteY51" fmla="*/ 2252067 h 4778452"/>
                <a:gd name="connsiteX52" fmla="*/ 0 w 4778452"/>
                <a:gd name="connsiteY52" fmla="*/ 2252067 h 4778452"/>
                <a:gd name="connsiteX53" fmla="*/ 5445 w 4778452"/>
                <a:gd name="connsiteY53" fmla="*/ 2144233 h 4778452"/>
                <a:gd name="connsiteX54" fmla="*/ 540239 w 4778452"/>
                <a:gd name="connsiteY54" fmla="*/ 865050 h 4778452"/>
                <a:gd name="connsiteX55" fmla="*/ 4169869 w 4778452"/>
                <a:gd name="connsiteY55" fmla="*/ 789853 h 4778452"/>
                <a:gd name="connsiteX56" fmla="*/ 4238213 w 4778452"/>
                <a:gd name="connsiteY56" fmla="*/ 865050 h 4778452"/>
                <a:gd name="connsiteX57" fmla="*/ 4773007 w 4778452"/>
                <a:gd name="connsiteY57" fmla="*/ 2144233 h 4778452"/>
                <a:gd name="connsiteX58" fmla="*/ 4778452 w 4778452"/>
                <a:gd name="connsiteY58" fmla="*/ 2252067 h 4778452"/>
                <a:gd name="connsiteX59" fmla="*/ 4485421 w 4778452"/>
                <a:gd name="connsiteY59" fmla="*/ 2252067 h 4778452"/>
                <a:gd name="connsiteX60" fmla="*/ 4481488 w 4778452"/>
                <a:gd name="connsiteY60" fmla="*/ 2174193 h 4778452"/>
                <a:gd name="connsiteX61" fmla="*/ 4012096 w 4778452"/>
                <a:gd name="connsiteY61" fmla="*/ 1051446 h 4778452"/>
                <a:gd name="connsiteX62" fmla="*/ 3962665 w 4778452"/>
                <a:gd name="connsiteY62" fmla="*/ 997058 h 4778452"/>
                <a:gd name="connsiteX63" fmla="*/ 2526385 w 4778452"/>
                <a:gd name="connsiteY63" fmla="*/ 0 h 4778452"/>
                <a:gd name="connsiteX64" fmla="*/ 2634219 w 4778452"/>
                <a:gd name="connsiteY64" fmla="*/ 5444 h 4778452"/>
                <a:gd name="connsiteX65" fmla="*/ 3913401 w 4778452"/>
                <a:gd name="connsiteY65" fmla="*/ 540238 h 4778452"/>
                <a:gd name="connsiteX66" fmla="*/ 3975292 w 4778452"/>
                <a:gd name="connsiteY66" fmla="*/ 596488 h 4778452"/>
                <a:gd name="connsiteX67" fmla="*/ 3768087 w 4778452"/>
                <a:gd name="connsiteY67" fmla="*/ 803693 h 4778452"/>
                <a:gd name="connsiteX68" fmla="*/ 3727006 w 4778452"/>
                <a:gd name="connsiteY68" fmla="*/ 766356 h 4778452"/>
                <a:gd name="connsiteX69" fmla="*/ 2604258 w 4778452"/>
                <a:gd name="connsiteY69" fmla="*/ 296963 h 4778452"/>
                <a:gd name="connsiteX70" fmla="*/ 2526385 w 4778452"/>
                <a:gd name="connsiteY70" fmla="*/ 293031 h 4778452"/>
                <a:gd name="connsiteX71" fmla="*/ 2252069 w 4778452"/>
                <a:gd name="connsiteY71" fmla="*/ 0 h 4778452"/>
                <a:gd name="connsiteX72" fmla="*/ 2252068 w 4778452"/>
                <a:gd name="connsiteY72" fmla="*/ 293031 h 4778452"/>
                <a:gd name="connsiteX73" fmla="*/ 2174194 w 4778452"/>
                <a:gd name="connsiteY73" fmla="*/ 296963 h 4778452"/>
                <a:gd name="connsiteX74" fmla="*/ 1051447 w 4778452"/>
                <a:gd name="connsiteY74" fmla="*/ 766356 h 4778452"/>
                <a:gd name="connsiteX75" fmla="*/ 1010365 w 4778452"/>
                <a:gd name="connsiteY75" fmla="*/ 803694 h 4778452"/>
                <a:gd name="connsiteX76" fmla="*/ 803160 w 4778452"/>
                <a:gd name="connsiteY76" fmla="*/ 596489 h 4778452"/>
                <a:gd name="connsiteX77" fmla="*/ 865051 w 4778452"/>
                <a:gd name="connsiteY77" fmla="*/ 540238 h 4778452"/>
                <a:gd name="connsiteX78" fmla="*/ 2144234 w 4778452"/>
                <a:gd name="connsiteY78" fmla="*/ 5444 h 477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78452" h="4778452">
                  <a:moveTo>
                    <a:pt x="3781393" y="3962665"/>
                  </a:moveTo>
                  <a:lnTo>
                    <a:pt x="3988598" y="4169870"/>
                  </a:lnTo>
                  <a:lnTo>
                    <a:pt x="3913401" y="4238213"/>
                  </a:lnTo>
                  <a:cubicBezTo>
                    <a:pt x="3558376" y="4531206"/>
                    <a:pt x="3117528" y="4723923"/>
                    <a:pt x="2634219" y="4773006"/>
                  </a:cubicBezTo>
                  <a:lnTo>
                    <a:pt x="2526385" y="4778452"/>
                  </a:lnTo>
                  <a:lnTo>
                    <a:pt x="2526385" y="4485420"/>
                  </a:lnTo>
                  <a:lnTo>
                    <a:pt x="2604258" y="4481487"/>
                  </a:lnTo>
                  <a:cubicBezTo>
                    <a:pt x="3028462" y="4438407"/>
                    <a:pt x="3415397" y="4269257"/>
                    <a:pt x="3727006" y="4012095"/>
                  </a:cubicBezTo>
                  <a:close/>
                  <a:moveTo>
                    <a:pt x="997059" y="3962664"/>
                  </a:moveTo>
                  <a:lnTo>
                    <a:pt x="1051447" y="4012095"/>
                  </a:lnTo>
                  <a:cubicBezTo>
                    <a:pt x="1363055" y="4269257"/>
                    <a:pt x="1749990" y="4438407"/>
                    <a:pt x="2174194" y="4481487"/>
                  </a:cubicBezTo>
                  <a:lnTo>
                    <a:pt x="2252069" y="4485420"/>
                  </a:lnTo>
                  <a:lnTo>
                    <a:pt x="2252069" y="4778452"/>
                  </a:lnTo>
                  <a:lnTo>
                    <a:pt x="2144234" y="4773006"/>
                  </a:lnTo>
                  <a:cubicBezTo>
                    <a:pt x="1660924" y="4723923"/>
                    <a:pt x="1220076" y="4531206"/>
                    <a:pt x="865051" y="4238213"/>
                  </a:cubicBezTo>
                  <a:lnTo>
                    <a:pt x="789854" y="4169868"/>
                  </a:lnTo>
                  <a:close/>
                  <a:moveTo>
                    <a:pt x="4778452" y="2526383"/>
                  </a:moveTo>
                  <a:lnTo>
                    <a:pt x="4773007" y="2634218"/>
                  </a:lnTo>
                  <a:cubicBezTo>
                    <a:pt x="4723924" y="3117527"/>
                    <a:pt x="4531207" y="3558375"/>
                    <a:pt x="4238213" y="3913400"/>
                  </a:cubicBezTo>
                  <a:lnTo>
                    <a:pt x="4181963" y="3975291"/>
                  </a:lnTo>
                  <a:lnTo>
                    <a:pt x="3974758" y="3768087"/>
                  </a:lnTo>
                  <a:lnTo>
                    <a:pt x="4012096" y="3727005"/>
                  </a:lnTo>
                  <a:cubicBezTo>
                    <a:pt x="4269258" y="3415396"/>
                    <a:pt x="4438408" y="3028461"/>
                    <a:pt x="4481488" y="2604257"/>
                  </a:cubicBezTo>
                  <a:lnTo>
                    <a:pt x="4485421" y="2526384"/>
                  </a:lnTo>
                  <a:close/>
                  <a:moveTo>
                    <a:pt x="0" y="2526383"/>
                  </a:moveTo>
                  <a:lnTo>
                    <a:pt x="293032" y="2526383"/>
                  </a:lnTo>
                  <a:lnTo>
                    <a:pt x="296964" y="2604257"/>
                  </a:lnTo>
                  <a:cubicBezTo>
                    <a:pt x="340045" y="3028461"/>
                    <a:pt x="509194" y="3415396"/>
                    <a:pt x="766357" y="3727005"/>
                  </a:cubicBezTo>
                  <a:lnTo>
                    <a:pt x="803694" y="3768086"/>
                  </a:lnTo>
                  <a:lnTo>
                    <a:pt x="596489" y="3975291"/>
                  </a:lnTo>
                  <a:lnTo>
                    <a:pt x="540239" y="3913400"/>
                  </a:lnTo>
                  <a:cubicBezTo>
                    <a:pt x="247246" y="3558375"/>
                    <a:pt x="54528" y="3117527"/>
                    <a:pt x="5445" y="2634218"/>
                  </a:cubicBezTo>
                  <a:close/>
                  <a:moveTo>
                    <a:pt x="3561714" y="1922631"/>
                  </a:moveTo>
                  <a:cubicBezTo>
                    <a:pt x="3814219" y="1922631"/>
                    <a:pt x="4018914" y="2127326"/>
                    <a:pt x="4018914" y="2379831"/>
                  </a:cubicBezTo>
                  <a:cubicBezTo>
                    <a:pt x="4018914" y="2632336"/>
                    <a:pt x="3814219" y="2837031"/>
                    <a:pt x="3561714" y="2837031"/>
                  </a:cubicBezTo>
                  <a:cubicBezTo>
                    <a:pt x="3309209" y="2837031"/>
                    <a:pt x="3104514" y="2632336"/>
                    <a:pt x="3104514" y="2379831"/>
                  </a:cubicBezTo>
                  <a:cubicBezTo>
                    <a:pt x="3104514" y="2127326"/>
                    <a:pt x="3309209" y="1922631"/>
                    <a:pt x="3561714" y="1922631"/>
                  </a:cubicBezTo>
                  <a:close/>
                  <a:moveTo>
                    <a:pt x="2418727" y="1922631"/>
                  </a:moveTo>
                  <a:cubicBezTo>
                    <a:pt x="2671232" y="1922631"/>
                    <a:pt x="2875927" y="2127326"/>
                    <a:pt x="2875927" y="2379831"/>
                  </a:cubicBezTo>
                  <a:cubicBezTo>
                    <a:pt x="2875927" y="2632336"/>
                    <a:pt x="2671232" y="2837031"/>
                    <a:pt x="2418727" y="2837031"/>
                  </a:cubicBezTo>
                  <a:cubicBezTo>
                    <a:pt x="2166222" y="2837031"/>
                    <a:pt x="1961527" y="2632336"/>
                    <a:pt x="1961527" y="2379831"/>
                  </a:cubicBezTo>
                  <a:cubicBezTo>
                    <a:pt x="1961527" y="2127326"/>
                    <a:pt x="2166222" y="1922631"/>
                    <a:pt x="2418727" y="1922631"/>
                  </a:cubicBezTo>
                  <a:close/>
                  <a:moveTo>
                    <a:pt x="1275739" y="1922631"/>
                  </a:moveTo>
                  <a:cubicBezTo>
                    <a:pt x="1528244" y="1922631"/>
                    <a:pt x="1732939" y="2127326"/>
                    <a:pt x="1732939" y="2379831"/>
                  </a:cubicBezTo>
                  <a:cubicBezTo>
                    <a:pt x="1732939" y="2632336"/>
                    <a:pt x="1528244" y="2837031"/>
                    <a:pt x="1275739" y="2837031"/>
                  </a:cubicBezTo>
                  <a:cubicBezTo>
                    <a:pt x="1023234" y="2837031"/>
                    <a:pt x="818539" y="2632336"/>
                    <a:pt x="818539" y="2379831"/>
                  </a:cubicBezTo>
                  <a:cubicBezTo>
                    <a:pt x="818539" y="2127326"/>
                    <a:pt x="1023234" y="1922631"/>
                    <a:pt x="1275739" y="1922631"/>
                  </a:cubicBezTo>
                  <a:close/>
                  <a:moveTo>
                    <a:pt x="608582" y="789854"/>
                  </a:moveTo>
                  <a:lnTo>
                    <a:pt x="815787" y="997059"/>
                  </a:lnTo>
                  <a:lnTo>
                    <a:pt x="766357" y="1051446"/>
                  </a:lnTo>
                  <a:cubicBezTo>
                    <a:pt x="509194" y="1363054"/>
                    <a:pt x="340045" y="1749989"/>
                    <a:pt x="296964" y="2174193"/>
                  </a:cubicBezTo>
                  <a:lnTo>
                    <a:pt x="293032" y="2252067"/>
                  </a:lnTo>
                  <a:lnTo>
                    <a:pt x="0" y="2252067"/>
                  </a:lnTo>
                  <a:lnTo>
                    <a:pt x="5445" y="2144233"/>
                  </a:lnTo>
                  <a:cubicBezTo>
                    <a:pt x="54528" y="1660923"/>
                    <a:pt x="247246" y="1220076"/>
                    <a:pt x="540239" y="865050"/>
                  </a:cubicBezTo>
                  <a:close/>
                  <a:moveTo>
                    <a:pt x="4169869" y="789853"/>
                  </a:moveTo>
                  <a:lnTo>
                    <a:pt x="4238213" y="865050"/>
                  </a:lnTo>
                  <a:cubicBezTo>
                    <a:pt x="4531207" y="1220076"/>
                    <a:pt x="4723924" y="1660923"/>
                    <a:pt x="4773007" y="2144233"/>
                  </a:cubicBezTo>
                  <a:lnTo>
                    <a:pt x="4778452" y="2252067"/>
                  </a:lnTo>
                  <a:lnTo>
                    <a:pt x="4485421" y="2252067"/>
                  </a:lnTo>
                  <a:lnTo>
                    <a:pt x="4481488" y="2174193"/>
                  </a:lnTo>
                  <a:cubicBezTo>
                    <a:pt x="4438408" y="1749989"/>
                    <a:pt x="4269258" y="1363054"/>
                    <a:pt x="4012096" y="1051446"/>
                  </a:cubicBezTo>
                  <a:lnTo>
                    <a:pt x="3962665" y="997058"/>
                  </a:lnTo>
                  <a:close/>
                  <a:moveTo>
                    <a:pt x="2526385" y="0"/>
                  </a:moveTo>
                  <a:lnTo>
                    <a:pt x="2634219" y="5444"/>
                  </a:lnTo>
                  <a:cubicBezTo>
                    <a:pt x="3117528" y="54527"/>
                    <a:pt x="3558376" y="247245"/>
                    <a:pt x="3913401" y="540238"/>
                  </a:cubicBezTo>
                  <a:lnTo>
                    <a:pt x="3975292" y="596488"/>
                  </a:lnTo>
                  <a:lnTo>
                    <a:pt x="3768087" y="803693"/>
                  </a:lnTo>
                  <a:lnTo>
                    <a:pt x="3727006" y="766356"/>
                  </a:lnTo>
                  <a:cubicBezTo>
                    <a:pt x="3415397" y="509194"/>
                    <a:pt x="3028462" y="340044"/>
                    <a:pt x="2604258" y="296963"/>
                  </a:cubicBezTo>
                  <a:lnTo>
                    <a:pt x="2526385" y="293031"/>
                  </a:lnTo>
                  <a:close/>
                  <a:moveTo>
                    <a:pt x="2252069" y="0"/>
                  </a:moveTo>
                  <a:lnTo>
                    <a:pt x="2252068" y="293031"/>
                  </a:lnTo>
                  <a:lnTo>
                    <a:pt x="2174194" y="296963"/>
                  </a:lnTo>
                  <a:cubicBezTo>
                    <a:pt x="1749990" y="340044"/>
                    <a:pt x="1363055" y="509194"/>
                    <a:pt x="1051447" y="766356"/>
                  </a:cubicBezTo>
                  <a:lnTo>
                    <a:pt x="1010365" y="803694"/>
                  </a:lnTo>
                  <a:lnTo>
                    <a:pt x="803160" y="596489"/>
                  </a:lnTo>
                  <a:lnTo>
                    <a:pt x="865051" y="540238"/>
                  </a:lnTo>
                  <a:cubicBezTo>
                    <a:pt x="1220076" y="247245"/>
                    <a:pt x="1660924" y="54527"/>
                    <a:pt x="2144234" y="544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a:off x="7664535" y="5669745"/>
            <a:ext cx="717038" cy="717030"/>
            <a:chOff x="7818450" y="5783263"/>
            <a:chExt cx="731520" cy="731512"/>
          </a:xfrm>
        </p:grpSpPr>
        <p:sp>
          <p:nvSpPr>
            <p:cNvPr id="55" name="Rectangle 54"/>
            <p:cNvSpPr/>
            <p:nvPr/>
          </p:nvSpPr>
          <p:spPr bwMode="auto">
            <a:xfrm>
              <a:off x="781845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p:cNvGrpSpPr/>
            <p:nvPr/>
          </p:nvGrpSpPr>
          <p:grpSpPr>
            <a:xfrm>
              <a:off x="7880749" y="5896591"/>
              <a:ext cx="606922" cy="504856"/>
              <a:chOff x="4071938" y="-3111500"/>
              <a:chExt cx="1935162" cy="1609725"/>
            </a:xfrm>
          </p:grpSpPr>
          <p:sp>
            <p:nvSpPr>
              <p:cNvPr id="511" name="AutoShape 55"/>
              <p:cNvSpPr>
                <a:spLocks noChangeAspect="1" noChangeArrowheads="1" noTextEdit="1"/>
              </p:cNvSpPr>
              <p:nvPr/>
            </p:nvSpPr>
            <p:spPr bwMode="auto">
              <a:xfrm>
                <a:off x="4071938" y="-3111500"/>
                <a:ext cx="193516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4" name="Freeform 57"/>
              <p:cNvSpPr>
                <a:spLocks noEditPoints="1"/>
              </p:cNvSpPr>
              <p:nvPr/>
            </p:nvSpPr>
            <p:spPr bwMode="auto">
              <a:xfrm>
                <a:off x="4075113" y="-3108325"/>
                <a:ext cx="1931987" cy="1603375"/>
              </a:xfrm>
              <a:custGeom>
                <a:avLst/>
                <a:gdLst>
                  <a:gd name="T0" fmla="*/ 477 w 512"/>
                  <a:gd name="T1" fmla="*/ 32 h 424"/>
                  <a:gd name="T2" fmla="*/ 416 w 512"/>
                  <a:gd name="T3" fmla="*/ 32 h 424"/>
                  <a:gd name="T4" fmla="*/ 416 w 512"/>
                  <a:gd name="T5" fmla="*/ 12 h 424"/>
                  <a:gd name="T6" fmla="*/ 404 w 512"/>
                  <a:gd name="T7" fmla="*/ 0 h 424"/>
                  <a:gd name="T8" fmla="*/ 396 w 512"/>
                  <a:gd name="T9" fmla="*/ 0 h 424"/>
                  <a:gd name="T10" fmla="*/ 384 w 512"/>
                  <a:gd name="T11" fmla="*/ 12 h 424"/>
                  <a:gd name="T12" fmla="*/ 384 w 512"/>
                  <a:gd name="T13" fmla="*/ 32 h 424"/>
                  <a:gd name="T14" fmla="*/ 128 w 512"/>
                  <a:gd name="T15" fmla="*/ 32 h 424"/>
                  <a:gd name="T16" fmla="*/ 128 w 512"/>
                  <a:gd name="T17" fmla="*/ 12 h 424"/>
                  <a:gd name="T18" fmla="*/ 116 w 512"/>
                  <a:gd name="T19" fmla="*/ 0 h 424"/>
                  <a:gd name="T20" fmla="*/ 108 w 512"/>
                  <a:gd name="T21" fmla="*/ 0 h 424"/>
                  <a:gd name="T22" fmla="*/ 96 w 512"/>
                  <a:gd name="T23" fmla="*/ 12 h 424"/>
                  <a:gd name="T24" fmla="*/ 96 w 512"/>
                  <a:gd name="T25" fmla="*/ 32 h 424"/>
                  <a:gd name="T26" fmla="*/ 35 w 512"/>
                  <a:gd name="T27" fmla="*/ 32 h 424"/>
                  <a:gd name="T28" fmla="*/ 0 w 512"/>
                  <a:gd name="T29" fmla="*/ 67 h 424"/>
                  <a:gd name="T30" fmla="*/ 0 w 512"/>
                  <a:gd name="T31" fmla="*/ 389 h 424"/>
                  <a:gd name="T32" fmla="*/ 35 w 512"/>
                  <a:gd name="T33" fmla="*/ 424 h 424"/>
                  <a:gd name="T34" fmla="*/ 477 w 512"/>
                  <a:gd name="T35" fmla="*/ 424 h 424"/>
                  <a:gd name="T36" fmla="*/ 512 w 512"/>
                  <a:gd name="T37" fmla="*/ 389 h 424"/>
                  <a:gd name="T38" fmla="*/ 512 w 512"/>
                  <a:gd name="T39" fmla="*/ 67 h 424"/>
                  <a:gd name="T40" fmla="*/ 477 w 512"/>
                  <a:gd name="T41" fmla="*/ 32 h 424"/>
                  <a:gd name="T42" fmla="*/ 480 w 512"/>
                  <a:gd name="T43" fmla="*/ 375 h 424"/>
                  <a:gd name="T44" fmla="*/ 463 w 512"/>
                  <a:gd name="T45" fmla="*/ 392 h 424"/>
                  <a:gd name="T46" fmla="*/ 49 w 512"/>
                  <a:gd name="T47" fmla="*/ 392 h 424"/>
                  <a:gd name="T48" fmla="*/ 32 w 512"/>
                  <a:gd name="T49" fmla="*/ 375 h 424"/>
                  <a:gd name="T50" fmla="*/ 32 w 512"/>
                  <a:gd name="T51" fmla="*/ 136 h 424"/>
                  <a:gd name="T52" fmla="*/ 480 w 512"/>
                  <a:gd name="T53" fmla="*/ 136 h 424"/>
                  <a:gd name="T54" fmla="*/ 480 w 512"/>
                  <a:gd name="T55" fmla="*/ 37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24">
                    <a:moveTo>
                      <a:pt x="477" y="32"/>
                    </a:moveTo>
                    <a:cubicBezTo>
                      <a:pt x="416" y="32"/>
                      <a:pt x="416" y="32"/>
                      <a:pt x="416" y="32"/>
                    </a:cubicBezTo>
                    <a:cubicBezTo>
                      <a:pt x="416" y="12"/>
                      <a:pt x="416" y="12"/>
                      <a:pt x="416" y="12"/>
                    </a:cubicBezTo>
                    <a:cubicBezTo>
                      <a:pt x="416" y="5"/>
                      <a:pt x="411" y="0"/>
                      <a:pt x="404" y="0"/>
                    </a:cubicBezTo>
                    <a:cubicBezTo>
                      <a:pt x="396" y="0"/>
                      <a:pt x="396" y="0"/>
                      <a:pt x="396" y="0"/>
                    </a:cubicBezTo>
                    <a:cubicBezTo>
                      <a:pt x="389" y="0"/>
                      <a:pt x="384" y="5"/>
                      <a:pt x="384" y="12"/>
                    </a:cubicBezTo>
                    <a:cubicBezTo>
                      <a:pt x="384" y="32"/>
                      <a:pt x="384" y="32"/>
                      <a:pt x="384" y="32"/>
                    </a:cubicBezTo>
                    <a:cubicBezTo>
                      <a:pt x="128" y="32"/>
                      <a:pt x="128" y="32"/>
                      <a:pt x="128" y="32"/>
                    </a:cubicBezTo>
                    <a:cubicBezTo>
                      <a:pt x="128" y="12"/>
                      <a:pt x="128" y="12"/>
                      <a:pt x="128" y="12"/>
                    </a:cubicBezTo>
                    <a:cubicBezTo>
                      <a:pt x="128" y="5"/>
                      <a:pt x="123" y="0"/>
                      <a:pt x="116" y="0"/>
                    </a:cubicBezTo>
                    <a:cubicBezTo>
                      <a:pt x="108" y="0"/>
                      <a:pt x="108" y="0"/>
                      <a:pt x="108" y="0"/>
                    </a:cubicBezTo>
                    <a:cubicBezTo>
                      <a:pt x="101" y="0"/>
                      <a:pt x="96" y="5"/>
                      <a:pt x="96" y="12"/>
                    </a:cubicBezTo>
                    <a:cubicBezTo>
                      <a:pt x="96" y="32"/>
                      <a:pt x="96" y="32"/>
                      <a:pt x="96" y="32"/>
                    </a:cubicBezTo>
                    <a:cubicBezTo>
                      <a:pt x="35" y="32"/>
                      <a:pt x="35" y="32"/>
                      <a:pt x="35" y="32"/>
                    </a:cubicBezTo>
                    <a:cubicBezTo>
                      <a:pt x="16" y="32"/>
                      <a:pt x="0" y="47"/>
                      <a:pt x="0" y="67"/>
                    </a:cubicBezTo>
                    <a:cubicBezTo>
                      <a:pt x="0" y="389"/>
                      <a:pt x="0" y="389"/>
                      <a:pt x="0" y="389"/>
                    </a:cubicBezTo>
                    <a:cubicBezTo>
                      <a:pt x="0" y="408"/>
                      <a:pt x="16" y="424"/>
                      <a:pt x="35" y="424"/>
                    </a:cubicBezTo>
                    <a:cubicBezTo>
                      <a:pt x="477" y="424"/>
                      <a:pt x="477" y="424"/>
                      <a:pt x="477" y="424"/>
                    </a:cubicBezTo>
                    <a:cubicBezTo>
                      <a:pt x="496" y="424"/>
                      <a:pt x="512" y="408"/>
                      <a:pt x="512" y="389"/>
                    </a:cubicBezTo>
                    <a:cubicBezTo>
                      <a:pt x="512" y="67"/>
                      <a:pt x="512" y="67"/>
                      <a:pt x="512" y="67"/>
                    </a:cubicBezTo>
                    <a:cubicBezTo>
                      <a:pt x="512" y="47"/>
                      <a:pt x="496" y="32"/>
                      <a:pt x="477" y="32"/>
                    </a:cubicBezTo>
                    <a:close/>
                    <a:moveTo>
                      <a:pt x="480" y="375"/>
                    </a:moveTo>
                    <a:cubicBezTo>
                      <a:pt x="480" y="385"/>
                      <a:pt x="473" y="392"/>
                      <a:pt x="463" y="392"/>
                    </a:cubicBezTo>
                    <a:cubicBezTo>
                      <a:pt x="49" y="392"/>
                      <a:pt x="49" y="392"/>
                      <a:pt x="49" y="392"/>
                    </a:cubicBezTo>
                    <a:cubicBezTo>
                      <a:pt x="39" y="392"/>
                      <a:pt x="32" y="385"/>
                      <a:pt x="32" y="375"/>
                    </a:cubicBezTo>
                    <a:cubicBezTo>
                      <a:pt x="32" y="136"/>
                      <a:pt x="32" y="136"/>
                      <a:pt x="32" y="136"/>
                    </a:cubicBezTo>
                    <a:cubicBezTo>
                      <a:pt x="480" y="136"/>
                      <a:pt x="480" y="136"/>
                      <a:pt x="480" y="136"/>
                    </a:cubicBezTo>
                    <a:cubicBezTo>
                      <a:pt x="480" y="375"/>
                      <a:pt x="480" y="375"/>
                      <a:pt x="480" y="37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5" name="Freeform 58"/>
              <p:cNvSpPr>
                <a:spLocks/>
              </p:cNvSpPr>
              <p:nvPr/>
            </p:nvSpPr>
            <p:spPr bwMode="auto">
              <a:xfrm>
                <a:off x="47402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6" name="Freeform 59"/>
              <p:cNvSpPr>
                <a:spLocks/>
              </p:cNvSpPr>
              <p:nvPr/>
            </p:nvSpPr>
            <p:spPr bwMode="auto">
              <a:xfrm>
                <a:off x="510222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7" name="Freeform 60"/>
              <p:cNvSpPr>
                <a:spLocks/>
              </p:cNvSpPr>
              <p:nvPr/>
            </p:nvSpPr>
            <p:spPr bwMode="auto">
              <a:xfrm>
                <a:off x="54641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0" name="Freeform 61"/>
              <p:cNvSpPr>
                <a:spLocks/>
              </p:cNvSpPr>
              <p:nvPr/>
            </p:nvSpPr>
            <p:spPr bwMode="auto">
              <a:xfrm>
                <a:off x="4376738" y="-2200275"/>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1" name="Freeform 62"/>
              <p:cNvSpPr>
                <a:spLocks/>
              </p:cNvSpPr>
              <p:nvPr/>
            </p:nvSpPr>
            <p:spPr bwMode="auto">
              <a:xfrm>
                <a:off x="47402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2" name="Freeform 63"/>
              <p:cNvSpPr>
                <a:spLocks/>
              </p:cNvSpPr>
              <p:nvPr/>
            </p:nvSpPr>
            <p:spPr bwMode="auto">
              <a:xfrm>
                <a:off x="510222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3" name="Freeform 64"/>
              <p:cNvSpPr>
                <a:spLocks/>
              </p:cNvSpPr>
              <p:nvPr/>
            </p:nvSpPr>
            <p:spPr bwMode="auto">
              <a:xfrm>
                <a:off x="54641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4" name="Freeform 65"/>
              <p:cNvSpPr>
                <a:spLocks/>
              </p:cNvSpPr>
              <p:nvPr/>
            </p:nvSpPr>
            <p:spPr bwMode="auto">
              <a:xfrm>
                <a:off x="4376738" y="-1928813"/>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5" name="Freeform 66"/>
              <p:cNvSpPr>
                <a:spLocks/>
              </p:cNvSpPr>
              <p:nvPr/>
            </p:nvSpPr>
            <p:spPr bwMode="auto">
              <a:xfrm>
                <a:off x="474027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6" name="Freeform 67"/>
              <p:cNvSpPr>
                <a:spLocks/>
              </p:cNvSpPr>
              <p:nvPr/>
            </p:nvSpPr>
            <p:spPr bwMode="auto">
              <a:xfrm>
                <a:off x="510222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119" name="Group 118"/>
          <p:cNvGrpSpPr/>
          <p:nvPr/>
        </p:nvGrpSpPr>
        <p:grpSpPr>
          <a:xfrm>
            <a:off x="9248002" y="5669745"/>
            <a:ext cx="717038" cy="717030"/>
            <a:chOff x="9433898" y="5783263"/>
            <a:chExt cx="731520" cy="731512"/>
          </a:xfrm>
        </p:grpSpPr>
        <p:sp>
          <p:nvSpPr>
            <p:cNvPr id="57" name="Rectangle 56"/>
            <p:cNvSpPr/>
            <p:nvPr/>
          </p:nvSpPr>
          <p:spPr bwMode="auto">
            <a:xfrm>
              <a:off x="943389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Freeform 30"/>
            <p:cNvSpPr>
              <a:spLocks noEditPoints="1"/>
            </p:cNvSpPr>
            <p:nvPr/>
          </p:nvSpPr>
          <p:spPr bwMode="auto">
            <a:xfrm>
              <a:off x="9585300" y="5905160"/>
              <a:ext cx="439346" cy="4857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algn="ctr" defTabSz="896115" eaLnBrk="0" fontAlgn="base" hangingPunct="0">
                <a:lnSpc>
                  <a:spcPct val="90000"/>
                </a:lnSpc>
                <a:spcBef>
                  <a:spcPct val="0"/>
                </a:spcBef>
                <a:spcAft>
                  <a:spcPct val="0"/>
                </a:spcAft>
                <a:defRPr/>
              </a:pPr>
              <a:r>
                <a:rPr lang="en-US" sz="1371" dirty="0">
                  <a:gradFill>
                    <a:gsLst>
                      <a:gs pos="10000">
                        <a:srgbClr val="4F81BD"/>
                      </a:gs>
                      <a:gs pos="50000">
                        <a:srgbClr val="4F81BD"/>
                      </a:gs>
                    </a:gsLst>
                    <a:lin ang="5400000" scaled="1"/>
                  </a:gradFill>
                  <a:latin typeface="Segoe UI Semibold" panose="020B0702040204020203" pitchFamily="34" charset="0"/>
                  <a:cs typeface="Segoe UI Semibold" panose="020B0702040204020203" pitchFamily="34" charset="0"/>
                </a:rPr>
                <a:t>DB</a:t>
              </a:r>
            </a:p>
          </p:txBody>
        </p:sp>
      </p:grpSp>
      <p:grpSp>
        <p:nvGrpSpPr>
          <p:cNvPr id="115" name="Group 114"/>
          <p:cNvGrpSpPr/>
          <p:nvPr/>
        </p:nvGrpSpPr>
        <p:grpSpPr>
          <a:xfrm>
            <a:off x="8456268" y="5669745"/>
            <a:ext cx="717038" cy="717030"/>
            <a:chOff x="8626174" y="5783263"/>
            <a:chExt cx="731520" cy="731512"/>
          </a:xfrm>
        </p:grpSpPr>
        <p:sp>
          <p:nvSpPr>
            <p:cNvPr id="56" name="Rectangle 55"/>
            <p:cNvSpPr/>
            <p:nvPr/>
          </p:nvSpPr>
          <p:spPr bwMode="auto">
            <a:xfrm>
              <a:off x="8626174"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4" name="Group 113"/>
            <p:cNvGrpSpPr/>
            <p:nvPr/>
          </p:nvGrpSpPr>
          <p:grpSpPr>
            <a:xfrm>
              <a:off x="8784749" y="5904931"/>
              <a:ext cx="414370" cy="488177"/>
              <a:chOff x="-563563" y="-3111500"/>
              <a:chExt cx="6515101" cy="7675563"/>
            </a:xfrm>
          </p:grpSpPr>
          <p:sp>
            <p:nvSpPr>
              <p:cNvPr id="108" name="Freeform 72"/>
              <p:cNvSpPr>
                <a:spLocks/>
              </p:cNvSpPr>
              <p:nvPr/>
            </p:nvSpPr>
            <p:spPr bwMode="auto">
              <a:xfrm>
                <a:off x="-563563" y="-3111500"/>
                <a:ext cx="2722563" cy="5940425"/>
              </a:xfrm>
              <a:custGeom>
                <a:avLst/>
                <a:gdLst>
                  <a:gd name="T0" fmla="*/ 724 w 725"/>
                  <a:gd name="T1" fmla="*/ 503 h 1582"/>
                  <a:gd name="T2" fmla="*/ 506 w 725"/>
                  <a:gd name="T3" fmla="*/ 503 h 1582"/>
                  <a:gd name="T4" fmla="*/ 506 w 725"/>
                  <a:gd name="T5" fmla="*/ 218 h 1582"/>
                  <a:gd name="T6" fmla="*/ 222 w 725"/>
                  <a:gd name="T7" fmla="*/ 218 h 1582"/>
                  <a:gd name="T8" fmla="*/ 222 w 725"/>
                  <a:gd name="T9" fmla="*/ 1364 h 1582"/>
                  <a:gd name="T10" fmla="*/ 436 w 725"/>
                  <a:gd name="T11" fmla="*/ 1364 h 1582"/>
                  <a:gd name="T12" fmla="*/ 436 w 725"/>
                  <a:gd name="T13" fmla="*/ 1580 h 1582"/>
                  <a:gd name="T14" fmla="*/ 415 w 725"/>
                  <a:gd name="T15" fmla="*/ 1580 h 1582"/>
                  <a:gd name="T16" fmla="*/ 111 w 725"/>
                  <a:gd name="T17" fmla="*/ 1581 h 1582"/>
                  <a:gd name="T18" fmla="*/ 32 w 725"/>
                  <a:gd name="T19" fmla="*/ 1549 h 1582"/>
                  <a:gd name="T20" fmla="*/ 0 w 725"/>
                  <a:gd name="T21" fmla="*/ 1477 h 1582"/>
                  <a:gd name="T22" fmla="*/ 1 w 725"/>
                  <a:gd name="T23" fmla="*/ 1025 h 1582"/>
                  <a:gd name="T24" fmla="*/ 6 w 725"/>
                  <a:gd name="T25" fmla="*/ 82 h 1582"/>
                  <a:gd name="T26" fmla="*/ 22 w 725"/>
                  <a:gd name="T27" fmla="*/ 21 h 1582"/>
                  <a:gd name="T28" fmla="*/ 59 w 725"/>
                  <a:gd name="T29" fmla="*/ 1 h 1582"/>
                  <a:gd name="T30" fmla="*/ 678 w 725"/>
                  <a:gd name="T31" fmla="*/ 0 h 1582"/>
                  <a:gd name="T32" fmla="*/ 717 w 725"/>
                  <a:gd name="T33" fmla="*/ 30 h 1582"/>
                  <a:gd name="T34" fmla="*/ 725 w 725"/>
                  <a:gd name="T35" fmla="*/ 66 h 1582"/>
                  <a:gd name="T36" fmla="*/ 725 w 725"/>
                  <a:gd name="T37" fmla="*/ 495 h 1582"/>
                  <a:gd name="T38" fmla="*/ 724 w 725"/>
                  <a:gd name="T39" fmla="*/ 503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1582">
                    <a:moveTo>
                      <a:pt x="724" y="503"/>
                    </a:moveTo>
                    <a:cubicBezTo>
                      <a:pt x="651" y="503"/>
                      <a:pt x="579" y="503"/>
                      <a:pt x="506" y="503"/>
                    </a:cubicBezTo>
                    <a:cubicBezTo>
                      <a:pt x="506" y="408"/>
                      <a:pt x="506" y="314"/>
                      <a:pt x="506" y="218"/>
                    </a:cubicBezTo>
                    <a:cubicBezTo>
                      <a:pt x="411" y="218"/>
                      <a:pt x="317" y="218"/>
                      <a:pt x="222" y="218"/>
                    </a:cubicBezTo>
                    <a:cubicBezTo>
                      <a:pt x="222" y="599"/>
                      <a:pt x="222" y="980"/>
                      <a:pt x="222" y="1364"/>
                    </a:cubicBezTo>
                    <a:cubicBezTo>
                      <a:pt x="293" y="1364"/>
                      <a:pt x="364" y="1364"/>
                      <a:pt x="436" y="1364"/>
                    </a:cubicBezTo>
                    <a:cubicBezTo>
                      <a:pt x="436" y="1436"/>
                      <a:pt x="436" y="1506"/>
                      <a:pt x="436" y="1580"/>
                    </a:cubicBezTo>
                    <a:cubicBezTo>
                      <a:pt x="429" y="1580"/>
                      <a:pt x="422" y="1580"/>
                      <a:pt x="415" y="1580"/>
                    </a:cubicBezTo>
                    <a:cubicBezTo>
                      <a:pt x="314" y="1580"/>
                      <a:pt x="212" y="1578"/>
                      <a:pt x="111" y="1581"/>
                    </a:cubicBezTo>
                    <a:cubicBezTo>
                      <a:pt x="78" y="1582"/>
                      <a:pt x="55" y="1569"/>
                      <a:pt x="32" y="1549"/>
                    </a:cubicBezTo>
                    <a:cubicBezTo>
                      <a:pt x="10" y="1530"/>
                      <a:pt x="0" y="1508"/>
                      <a:pt x="0" y="1477"/>
                    </a:cubicBezTo>
                    <a:cubicBezTo>
                      <a:pt x="2" y="1326"/>
                      <a:pt x="1" y="1176"/>
                      <a:pt x="1" y="1025"/>
                    </a:cubicBezTo>
                    <a:cubicBezTo>
                      <a:pt x="2" y="711"/>
                      <a:pt x="3" y="396"/>
                      <a:pt x="6" y="82"/>
                    </a:cubicBezTo>
                    <a:cubicBezTo>
                      <a:pt x="6" y="62"/>
                      <a:pt x="12" y="39"/>
                      <a:pt x="22" y="21"/>
                    </a:cubicBezTo>
                    <a:cubicBezTo>
                      <a:pt x="28" y="11"/>
                      <a:pt x="46" y="1"/>
                      <a:pt x="59" y="1"/>
                    </a:cubicBezTo>
                    <a:cubicBezTo>
                      <a:pt x="265" y="0"/>
                      <a:pt x="472" y="0"/>
                      <a:pt x="678" y="0"/>
                    </a:cubicBezTo>
                    <a:cubicBezTo>
                      <a:pt x="699" y="0"/>
                      <a:pt x="712" y="10"/>
                      <a:pt x="717" y="30"/>
                    </a:cubicBezTo>
                    <a:cubicBezTo>
                      <a:pt x="721" y="41"/>
                      <a:pt x="725" y="54"/>
                      <a:pt x="725" y="66"/>
                    </a:cubicBezTo>
                    <a:cubicBezTo>
                      <a:pt x="725" y="209"/>
                      <a:pt x="725" y="352"/>
                      <a:pt x="725" y="495"/>
                    </a:cubicBezTo>
                    <a:cubicBezTo>
                      <a:pt x="725" y="497"/>
                      <a:pt x="724" y="499"/>
                      <a:pt x="724" y="50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9" name="Freeform 73"/>
              <p:cNvSpPr>
                <a:spLocks/>
              </p:cNvSpPr>
              <p:nvPr/>
            </p:nvSpPr>
            <p:spPr bwMode="auto">
              <a:xfrm>
                <a:off x="2413000" y="-2233613"/>
                <a:ext cx="3538538" cy="5054600"/>
              </a:xfrm>
              <a:custGeom>
                <a:avLst/>
                <a:gdLst>
                  <a:gd name="T0" fmla="*/ 1 w 942"/>
                  <a:gd name="T1" fmla="*/ 1345 h 1346"/>
                  <a:gd name="T2" fmla="*/ 1 w 942"/>
                  <a:gd name="T3" fmla="*/ 1131 h 1346"/>
                  <a:gd name="T4" fmla="*/ 715 w 942"/>
                  <a:gd name="T5" fmla="*/ 1131 h 1346"/>
                  <a:gd name="T6" fmla="*/ 714 w 942"/>
                  <a:gd name="T7" fmla="*/ 981 h 1346"/>
                  <a:gd name="T8" fmla="*/ 621 w 942"/>
                  <a:gd name="T9" fmla="*/ 911 h 1346"/>
                  <a:gd name="T10" fmla="*/ 320 w 942"/>
                  <a:gd name="T11" fmla="*/ 910 h 1346"/>
                  <a:gd name="T12" fmla="*/ 295 w 942"/>
                  <a:gd name="T13" fmla="*/ 910 h 1346"/>
                  <a:gd name="T14" fmla="*/ 299 w 942"/>
                  <a:gd name="T15" fmla="*/ 836 h 1346"/>
                  <a:gd name="T16" fmla="*/ 299 w 942"/>
                  <a:gd name="T17" fmla="*/ 705 h 1346"/>
                  <a:gd name="T18" fmla="*/ 287 w 942"/>
                  <a:gd name="T19" fmla="*/ 615 h 1346"/>
                  <a:gd name="T20" fmla="*/ 244 w 942"/>
                  <a:gd name="T21" fmla="*/ 449 h 1346"/>
                  <a:gd name="T22" fmla="*/ 147 w 942"/>
                  <a:gd name="T23" fmla="*/ 299 h 1346"/>
                  <a:gd name="T24" fmla="*/ 11 w 942"/>
                  <a:gd name="T25" fmla="*/ 214 h 1346"/>
                  <a:gd name="T26" fmla="*/ 0 w 942"/>
                  <a:gd name="T27" fmla="*/ 203 h 1346"/>
                  <a:gd name="T28" fmla="*/ 0 w 942"/>
                  <a:gd name="T29" fmla="*/ 0 h 1346"/>
                  <a:gd name="T30" fmla="*/ 68 w 942"/>
                  <a:gd name="T31" fmla="*/ 16 h 1346"/>
                  <a:gd name="T32" fmla="*/ 349 w 942"/>
                  <a:gd name="T33" fmla="*/ 193 h 1346"/>
                  <a:gd name="T34" fmla="*/ 467 w 942"/>
                  <a:gd name="T35" fmla="*/ 394 h 1346"/>
                  <a:gd name="T36" fmla="*/ 524 w 942"/>
                  <a:gd name="T37" fmla="*/ 622 h 1346"/>
                  <a:gd name="T38" fmla="*/ 534 w 942"/>
                  <a:gd name="T39" fmla="*/ 698 h 1346"/>
                  <a:gd name="T40" fmla="*/ 589 w 942"/>
                  <a:gd name="T41" fmla="*/ 698 h 1346"/>
                  <a:gd name="T42" fmla="*/ 776 w 942"/>
                  <a:gd name="T43" fmla="*/ 742 h 1346"/>
                  <a:gd name="T44" fmla="*/ 932 w 942"/>
                  <a:gd name="T45" fmla="*/ 966 h 1346"/>
                  <a:gd name="T46" fmla="*/ 936 w 942"/>
                  <a:gd name="T47" fmla="*/ 1033 h 1346"/>
                  <a:gd name="T48" fmla="*/ 937 w 942"/>
                  <a:gd name="T49" fmla="*/ 1231 h 1346"/>
                  <a:gd name="T50" fmla="*/ 862 w 942"/>
                  <a:gd name="T51" fmla="*/ 1342 h 1346"/>
                  <a:gd name="T52" fmla="*/ 845 w 942"/>
                  <a:gd name="T53" fmla="*/ 1346 h 1346"/>
                  <a:gd name="T54" fmla="*/ 13 w 942"/>
                  <a:gd name="T55" fmla="*/ 1346 h 1346"/>
                  <a:gd name="T56" fmla="*/ 1 w 942"/>
                  <a:gd name="T57" fmla="*/ 1345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1346">
                    <a:moveTo>
                      <a:pt x="1" y="1345"/>
                    </a:moveTo>
                    <a:cubicBezTo>
                      <a:pt x="1" y="1273"/>
                      <a:pt x="1" y="1203"/>
                      <a:pt x="1" y="1131"/>
                    </a:cubicBezTo>
                    <a:cubicBezTo>
                      <a:pt x="238" y="1131"/>
                      <a:pt x="476" y="1131"/>
                      <a:pt x="715" y="1131"/>
                    </a:cubicBezTo>
                    <a:cubicBezTo>
                      <a:pt x="715" y="1079"/>
                      <a:pt x="720" y="1030"/>
                      <a:pt x="714" y="981"/>
                    </a:cubicBezTo>
                    <a:cubicBezTo>
                      <a:pt x="707" y="936"/>
                      <a:pt x="672" y="912"/>
                      <a:pt x="621" y="911"/>
                    </a:cubicBezTo>
                    <a:cubicBezTo>
                      <a:pt x="521" y="908"/>
                      <a:pt x="420" y="910"/>
                      <a:pt x="320" y="910"/>
                    </a:cubicBezTo>
                    <a:cubicBezTo>
                      <a:pt x="313" y="910"/>
                      <a:pt x="306" y="910"/>
                      <a:pt x="295" y="910"/>
                    </a:cubicBezTo>
                    <a:cubicBezTo>
                      <a:pt x="296" y="884"/>
                      <a:pt x="298" y="860"/>
                      <a:pt x="299" y="836"/>
                    </a:cubicBezTo>
                    <a:cubicBezTo>
                      <a:pt x="299" y="792"/>
                      <a:pt x="300" y="748"/>
                      <a:pt x="299" y="705"/>
                    </a:cubicBezTo>
                    <a:cubicBezTo>
                      <a:pt x="297" y="675"/>
                      <a:pt x="294" y="644"/>
                      <a:pt x="287" y="615"/>
                    </a:cubicBezTo>
                    <a:cubicBezTo>
                      <a:pt x="275" y="559"/>
                      <a:pt x="263" y="503"/>
                      <a:pt x="244" y="449"/>
                    </a:cubicBezTo>
                    <a:cubicBezTo>
                      <a:pt x="224" y="392"/>
                      <a:pt x="191" y="341"/>
                      <a:pt x="147" y="299"/>
                    </a:cubicBezTo>
                    <a:cubicBezTo>
                      <a:pt x="107" y="261"/>
                      <a:pt x="62" y="233"/>
                      <a:pt x="11" y="214"/>
                    </a:cubicBezTo>
                    <a:cubicBezTo>
                      <a:pt x="7" y="212"/>
                      <a:pt x="0" y="207"/>
                      <a:pt x="0" y="203"/>
                    </a:cubicBezTo>
                    <a:cubicBezTo>
                      <a:pt x="0" y="136"/>
                      <a:pt x="0" y="70"/>
                      <a:pt x="0" y="0"/>
                    </a:cubicBezTo>
                    <a:cubicBezTo>
                      <a:pt x="24" y="6"/>
                      <a:pt x="47" y="10"/>
                      <a:pt x="68" y="16"/>
                    </a:cubicBezTo>
                    <a:cubicBezTo>
                      <a:pt x="178" y="49"/>
                      <a:pt x="273" y="107"/>
                      <a:pt x="349" y="193"/>
                    </a:cubicBezTo>
                    <a:cubicBezTo>
                      <a:pt x="401" y="252"/>
                      <a:pt x="438" y="321"/>
                      <a:pt x="467" y="394"/>
                    </a:cubicBezTo>
                    <a:cubicBezTo>
                      <a:pt x="496" y="467"/>
                      <a:pt x="514" y="544"/>
                      <a:pt x="524" y="622"/>
                    </a:cubicBezTo>
                    <a:cubicBezTo>
                      <a:pt x="527" y="647"/>
                      <a:pt x="530" y="671"/>
                      <a:pt x="534" y="698"/>
                    </a:cubicBezTo>
                    <a:cubicBezTo>
                      <a:pt x="551" y="698"/>
                      <a:pt x="570" y="698"/>
                      <a:pt x="589" y="698"/>
                    </a:cubicBezTo>
                    <a:cubicBezTo>
                      <a:pt x="655" y="698"/>
                      <a:pt x="718" y="710"/>
                      <a:pt x="776" y="742"/>
                    </a:cubicBezTo>
                    <a:cubicBezTo>
                      <a:pt x="865" y="791"/>
                      <a:pt x="920" y="863"/>
                      <a:pt x="932" y="966"/>
                    </a:cubicBezTo>
                    <a:cubicBezTo>
                      <a:pt x="934" y="988"/>
                      <a:pt x="935" y="1011"/>
                      <a:pt x="936" y="1033"/>
                    </a:cubicBezTo>
                    <a:cubicBezTo>
                      <a:pt x="936" y="1099"/>
                      <a:pt x="932" y="1165"/>
                      <a:pt x="937" y="1231"/>
                    </a:cubicBezTo>
                    <a:cubicBezTo>
                      <a:pt x="942" y="1292"/>
                      <a:pt x="903" y="1316"/>
                      <a:pt x="862" y="1342"/>
                    </a:cubicBezTo>
                    <a:cubicBezTo>
                      <a:pt x="857" y="1345"/>
                      <a:pt x="851" y="1346"/>
                      <a:pt x="845" y="1346"/>
                    </a:cubicBezTo>
                    <a:cubicBezTo>
                      <a:pt x="568" y="1346"/>
                      <a:pt x="290" y="1346"/>
                      <a:pt x="13" y="1346"/>
                    </a:cubicBezTo>
                    <a:cubicBezTo>
                      <a:pt x="9" y="1346"/>
                      <a:pt x="6" y="1345"/>
                      <a:pt x="1" y="134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0" name="Freeform 74"/>
              <p:cNvSpPr>
                <a:spLocks/>
              </p:cNvSpPr>
              <p:nvPr/>
            </p:nvSpPr>
            <p:spPr bwMode="auto">
              <a:xfrm>
                <a:off x="693737" y="1473200"/>
                <a:ext cx="2147888" cy="3090863"/>
              </a:xfrm>
              <a:custGeom>
                <a:avLst/>
                <a:gdLst>
                  <a:gd name="T0" fmla="*/ 287 w 572"/>
                  <a:gd name="T1" fmla="*/ 823 h 823"/>
                  <a:gd name="T2" fmla="*/ 0 w 572"/>
                  <a:gd name="T3" fmla="*/ 427 h 823"/>
                  <a:gd name="T4" fmla="*/ 177 w 572"/>
                  <a:gd name="T5" fmla="*/ 427 h 823"/>
                  <a:gd name="T6" fmla="*/ 177 w 572"/>
                  <a:gd name="T7" fmla="*/ 0 h 823"/>
                  <a:gd name="T8" fmla="*/ 390 w 572"/>
                  <a:gd name="T9" fmla="*/ 0 h 823"/>
                  <a:gd name="T10" fmla="*/ 390 w 572"/>
                  <a:gd name="T11" fmla="*/ 426 h 823"/>
                  <a:gd name="T12" fmla="*/ 572 w 572"/>
                  <a:gd name="T13" fmla="*/ 426 h 823"/>
                  <a:gd name="T14" fmla="*/ 287 w 572"/>
                  <a:gd name="T15" fmla="*/ 823 h 8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2" h="823">
                    <a:moveTo>
                      <a:pt x="287" y="823"/>
                    </a:moveTo>
                    <a:cubicBezTo>
                      <a:pt x="190" y="689"/>
                      <a:pt x="96" y="559"/>
                      <a:pt x="0" y="427"/>
                    </a:cubicBezTo>
                    <a:cubicBezTo>
                      <a:pt x="62" y="427"/>
                      <a:pt x="118" y="427"/>
                      <a:pt x="177" y="427"/>
                    </a:cubicBezTo>
                    <a:cubicBezTo>
                      <a:pt x="177" y="285"/>
                      <a:pt x="177" y="143"/>
                      <a:pt x="177" y="0"/>
                    </a:cubicBezTo>
                    <a:cubicBezTo>
                      <a:pt x="249" y="0"/>
                      <a:pt x="318" y="0"/>
                      <a:pt x="390" y="0"/>
                    </a:cubicBezTo>
                    <a:cubicBezTo>
                      <a:pt x="390" y="142"/>
                      <a:pt x="390" y="283"/>
                      <a:pt x="390" y="426"/>
                    </a:cubicBezTo>
                    <a:cubicBezTo>
                      <a:pt x="450" y="426"/>
                      <a:pt x="508" y="426"/>
                      <a:pt x="572" y="426"/>
                    </a:cubicBezTo>
                    <a:cubicBezTo>
                      <a:pt x="476" y="560"/>
                      <a:pt x="383" y="690"/>
                      <a:pt x="287" y="82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1" name="Freeform 75"/>
              <p:cNvSpPr>
                <a:spLocks/>
              </p:cNvSpPr>
              <p:nvPr/>
            </p:nvSpPr>
            <p:spPr bwMode="auto">
              <a:xfrm>
                <a:off x="795337" y="-960438"/>
                <a:ext cx="1900238" cy="547688"/>
              </a:xfrm>
              <a:custGeom>
                <a:avLst/>
                <a:gdLst>
                  <a:gd name="T0" fmla="*/ 506 w 506"/>
                  <a:gd name="T1" fmla="*/ 0 h 146"/>
                  <a:gd name="T2" fmla="*/ 506 w 506"/>
                  <a:gd name="T3" fmla="*/ 146 h 146"/>
                  <a:gd name="T4" fmla="*/ 0 w 506"/>
                  <a:gd name="T5" fmla="*/ 146 h 146"/>
                  <a:gd name="T6" fmla="*/ 0 w 506"/>
                  <a:gd name="T7" fmla="*/ 0 h 146"/>
                  <a:gd name="T8" fmla="*/ 506 w 506"/>
                  <a:gd name="T9" fmla="*/ 0 h 146"/>
                </a:gdLst>
                <a:ahLst/>
                <a:cxnLst>
                  <a:cxn ang="0">
                    <a:pos x="T0" y="T1"/>
                  </a:cxn>
                  <a:cxn ang="0">
                    <a:pos x="T2" y="T3"/>
                  </a:cxn>
                  <a:cxn ang="0">
                    <a:pos x="T4" y="T5"/>
                  </a:cxn>
                  <a:cxn ang="0">
                    <a:pos x="T6" y="T7"/>
                  </a:cxn>
                  <a:cxn ang="0">
                    <a:pos x="T8" y="T9"/>
                  </a:cxn>
                </a:cxnLst>
                <a:rect l="0" t="0" r="r" b="b"/>
                <a:pathLst>
                  <a:path w="506" h="146">
                    <a:moveTo>
                      <a:pt x="506" y="0"/>
                    </a:moveTo>
                    <a:cubicBezTo>
                      <a:pt x="506" y="49"/>
                      <a:pt x="506" y="97"/>
                      <a:pt x="506" y="146"/>
                    </a:cubicBezTo>
                    <a:cubicBezTo>
                      <a:pt x="337" y="146"/>
                      <a:pt x="169" y="146"/>
                      <a:pt x="0" y="146"/>
                    </a:cubicBezTo>
                    <a:cubicBezTo>
                      <a:pt x="0" y="97"/>
                      <a:pt x="0" y="49"/>
                      <a:pt x="0" y="0"/>
                    </a:cubicBezTo>
                    <a:cubicBezTo>
                      <a:pt x="168" y="0"/>
                      <a:pt x="336"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2" name="Freeform 76"/>
              <p:cNvSpPr>
                <a:spLocks/>
              </p:cNvSpPr>
              <p:nvPr/>
            </p:nvSpPr>
            <p:spPr bwMode="auto">
              <a:xfrm>
                <a:off x="795337" y="-149225"/>
                <a:ext cx="1900238" cy="544513"/>
              </a:xfrm>
              <a:custGeom>
                <a:avLst/>
                <a:gdLst>
                  <a:gd name="T0" fmla="*/ 506 w 506"/>
                  <a:gd name="T1" fmla="*/ 0 h 145"/>
                  <a:gd name="T2" fmla="*/ 506 w 506"/>
                  <a:gd name="T3" fmla="*/ 145 h 145"/>
                  <a:gd name="T4" fmla="*/ 0 w 506"/>
                  <a:gd name="T5" fmla="*/ 145 h 145"/>
                  <a:gd name="T6" fmla="*/ 0 w 506"/>
                  <a:gd name="T7" fmla="*/ 0 h 145"/>
                  <a:gd name="T8" fmla="*/ 506 w 506"/>
                  <a:gd name="T9" fmla="*/ 0 h 145"/>
                </a:gdLst>
                <a:ahLst/>
                <a:cxnLst>
                  <a:cxn ang="0">
                    <a:pos x="T0" y="T1"/>
                  </a:cxn>
                  <a:cxn ang="0">
                    <a:pos x="T2" y="T3"/>
                  </a:cxn>
                  <a:cxn ang="0">
                    <a:pos x="T4" y="T5"/>
                  </a:cxn>
                  <a:cxn ang="0">
                    <a:pos x="T6" y="T7"/>
                  </a:cxn>
                  <a:cxn ang="0">
                    <a:pos x="T8" y="T9"/>
                  </a:cxn>
                </a:cxnLst>
                <a:rect l="0" t="0" r="r" b="b"/>
                <a:pathLst>
                  <a:path w="506" h="145">
                    <a:moveTo>
                      <a:pt x="506" y="0"/>
                    </a:moveTo>
                    <a:cubicBezTo>
                      <a:pt x="506" y="49"/>
                      <a:pt x="506" y="97"/>
                      <a:pt x="506" y="145"/>
                    </a:cubicBezTo>
                    <a:cubicBezTo>
                      <a:pt x="338" y="145"/>
                      <a:pt x="170" y="145"/>
                      <a:pt x="0" y="145"/>
                    </a:cubicBezTo>
                    <a:cubicBezTo>
                      <a:pt x="0" y="98"/>
                      <a:pt x="0" y="49"/>
                      <a:pt x="0" y="0"/>
                    </a:cubicBezTo>
                    <a:cubicBezTo>
                      <a:pt x="169" y="0"/>
                      <a:pt x="337"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3" name="Freeform 77"/>
              <p:cNvSpPr>
                <a:spLocks/>
              </p:cNvSpPr>
              <p:nvPr/>
            </p:nvSpPr>
            <p:spPr bwMode="auto">
              <a:xfrm>
                <a:off x="795337" y="661988"/>
                <a:ext cx="1900238" cy="544513"/>
              </a:xfrm>
              <a:custGeom>
                <a:avLst/>
                <a:gdLst>
                  <a:gd name="T0" fmla="*/ 0 w 506"/>
                  <a:gd name="T1" fmla="*/ 0 h 145"/>
                  <a:gd name="T2" fmla="*/ 506 w 506"/>
                  <a:gd name="T3" fmla="*/ 0 h 145"/>
                  <a:gd name="T4" fmla="*/ 506 w 506"/>
                  <a:gd name="T5" fmla="*/ 145 h 145"/>
                  <a:gd name="T6" fmla="*/ 0 w 506"/>
                  <a:gd name="T7" fmla="*/ 145 h 145"/>
                  <a:gd name="T8" fmla="*/ 0 w 506"/>
                  <a:gd name="T9" fmla="*/ 0 h 145"/>
                </a:gdLst>
                <a:ahLst/>
                <a:cxnLst>
                  <a:cxn ang="0">
                    <a:pos x="T0" y="T1"/>
                  </a:cxn>
                  <a:cxn ang="0">
                    <a:pos x="T2" y="T3"/>
                  </a:cxn>
                  <a:cxn ang="0">
                    <a:pos x="T4" y="T5"/>
                  </a:cxn>
                  <a:cxn ang="0">
                    <a:pos x="T6" y="T7"/>
                  </a:cxn>
                  <a:cxn ang="0">
                    <a:pos x="T8" y="T9"/>
                  </a:cxn>
                </a:cxnLst>
                <a:rect l="0" t="0" r="r" b="b"/>
                <a:pathLst>
                  <a:path w="506" h="145">
                    <a:moveTo>
                      <a:pt x="0" y="0"/>
                    </a:moveTo>
                    <a:cubicBezTo>
                      <a:pt x="169" y="0"/>
                      <a:pt x="337" y="0"/>
                      <a:pt x="506" y="0"/>
                    </a:cubicBezTo>
                    <a:cubicBezTo>
                      <a:pt x="506" y="48"/>
                      <a:pt x="506" y="96"/>
                      <a:pt x="506" y="145"/>
                    </a:cubicBezTo>
                    <a:cubicBezTo>
                      <a:pt x="338" y="145"/>
                      <a:pt x="170" y="145"/>
                      <a:pt x="0" y="145"/>
                    </a:cubicBezTo>
                    <a:cubicBezTo>
                      <a:pt x="0" y="98"/>
                      <a:pt x="0" y="49"/>
                      <a:pt x="0"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118" name="Group 117"/>
          <p:cNvGrpSpPr/>
          <p:nvPr/>
        </p:nvGrpSpPr>
        <p:grpSpPr>
          <a:xfrm>
            <a:off x="10039734" y="5669745"/>
            <a:ext cx="717038" cy="717030"/>
            <a:chOff x="10241620" y="5783263"/>
            <a:chExt cx="731520" cy="731512"/>
          </a:xfrm>
        </p:grpSpPr>
        <p:sp>
          <p:nvSpPr>
            <p:cNvPr id="58" name="Rectangle 57"/>
            <p:cNvSpPr/>
            <p:nvPr/>
          </p:nvSpPr>
          <p:spPr bwMode="auto">
            <a:xfrm>
              <a:off x="1024162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7" name="Group 116"/>
            <p:cNvGrpSpPr/>
            <p:nvPr/>
          </p:nvGrpSpPr>
          <p:grpSpPr>
            <a:xfrm>
              <a:off x="10524535" y="6318870"/>
              <a:ext cx="338025" cy="80118"/>
              <a:chOff x="8936447" y="7520578"/>
              <a:chExt cx="957887" cy="227036"/>
            </a:xfrm>
          </p:grpSpPr>
          <p:sp>
            <p:nvSpPr>
              <p:cNvPr id="116" name="Oval 115"/>
              <p:cNvSpPr/>
              <p:nvPr/>
            </p:nvSpPr>
            <p:spPr bwMode="auto">
              <a:xfrm>
                <a:off x="8936447"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9301872"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9667298"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95185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72"/>
                                        </p:tgtEl>
                                        <p:attrNameLst>
                                          <p:attrName>style.visibility</p:attrName>
                                        </p:attrNameLst>
                                      </p:cBhvr>
                                      <p:to>
                                        <p:strVal val="visible"/>
                                      </p:to>
                                    </p:set>
                                    <p:animEffect transition="in" filter="wipe(left)">
                                      <p:cBhvr>
                                        <p:cTn id="7" dur="500"/>
                                        <p:tgtEl>
                                          <p:spTgt spid="472"/>
                                        </p:tgtEl>
                                      </p:cBhvr>
                                    </p:animEffect>
                                  </p:childTnLst>
                                </p:cTn>
                              </p:par>
                              <p:par>
                                <p:cTn id="8" presetID="10" presetClass="entr" presetSubtype="0" fill="hold" grpId="0" nodeType="withEffect">
                                  <p:stCondLst>
                                    <p:cond delay="8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50"/>
                                        <p:tgtEl>
                                          <p:spTgt spid="15"/>
                                        </p:tgtEl>
                                      </p:cBhvr>
                                    </p:animEffect>
                                  </p:childTnLst>
                                </p:cTn>
                              </p:par>
                              <p:par>
                                <p:cTn id="11" presetID="10" presetClass="entr" presetSubtype="0" fill="hold" nodeType="withEffect">
                                  <p:stCondLst>
                                    <p:cond delay="85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350"/>
                                        <p:tgtEl>
                                          <p:spTgt spid="85"/>
                                        </p:tgtEl>
                                      </p:cBhvr>
                                    </p:animEffect>
                                  </p:childTnLst>
                                </p:cTn>
                              </p:par>
                              <p:par>
                                <p:cTn id="14" presetID="42" presetClass="path" presetSubtype="0" decel="100000" fill="hold" grpId="0" nodeType="withEffect">
                                  <p:stCondLst>
                                    <p:cond delay="1250"/>
                                  </p:stCondLst>
                                  <p:childTnLst>
                                    <p:animMotion origin="layout" path="M -3.04825E-6 -8.48842E-7 L -3.04825E-6 0.08489 " pathEditMode="relative" rAng="0" ptsTypes="AA">
                                      <p:cBhvr>
                                        <p:cTn id="15" dur="450" fill="hold"/>
                                        <p:tgtEl>
                                          <p:spTgt spid="425"/>
                                        </p:tgtEl>
                                        <p:attrNameLst>
                                          <p:attrName>ppt_x</p:attrName>
                                          <p:attrName>ppt_y</p:attrName>
                                        </p:attrNameLst>
                                      </p:cBhvr>
                                      <p:rCtr x="0" y="4244"/>
                                    </p:animMotion>
                                  </p:childTnLst>
                                </p:cTn>
                              </p:par>
                              <p:par>
                                <p:cTn id="16" presetID="42" presetClass="path" presetSubtype="0" decel="100000" fill="hold" grpId="0" nodeType="withEffect">
                                  <p:stCondLst>
                                    <p:cond delay="1750"/>
                                  </p:stCondLst>
                                  <p:childTnLst>
                                    <p:animMotion origin="layout" path="M -3.04825E-6 3.04585E-6 L -3.61501E-6 0.45938 " pathEditMode="relative" rAng="0" ptsTypes="AA">
                                      <p:cBhvr>
                                        <p:cTn id="17" dur="950" fill="hold"/>
                                        <p:tgtEl>
                                          <p:spTgt spid="426"/>
                                        </p:tgtEl>
                                        <p:attrNameLst>
                                          <p:attrName>ppt_x</p:attrName>
                                          <p:attrName>ppt_y</p:attrName>
                                        </p:attrNameLst>
                                      </p:cBhvr>
                                      <p:rCtr x="-89" y="21970"/>
                                    </p:animMotion>
                                  </p:childTnLst>
                                </p:cTn>
                              </p:par>
                              <p:par>
                                <p:cTn id="18" presetID="10" presetClass="entr" presetSubtype="0" fill="hold" nodeType="withEffect">
                                  <p:stCondLst>
                                    <p:cond delay="2750"/>
                                  </p:stCondLst>
                                  <p:childTnLst>
                                    <p:set>
                                      <p:cBhvr>
                                        <p:cTn id="19" dur="1" fill="hold">
                                          <p:stCondLst>
                                            <p:cond delay="0"/>
                                          </p:stCondLst>
                                        </p:cTn>
                                        <p:tgtEl>
                                          <p:spTgt spid="473"/>
                                        </p:tgtEl>
                                        <p:attrNameLst>
                                          <p:attrName>style.visibility</p:attrName>
                                        </p:attrNameLst>
                                      </p:cBhvr>
                                      <p:to>
                                        <p:strVal val="visible"/>
                                      </p:to>
                                    </p:set>
                                    <p:animEffect transition="in" filter="fade">
                                      <p:cBhvr>
                                        <p:cTn id="20" dur="250"/>
                                        <p:tgtEl>
                                          <p:spTgt spid="473"/>
                                        </p:tgtEl>
                                      </p:cBhvr>
                                    </p:animEffect>
                                  </p:childTnLst>
                                </p:cTn>
                              </p:par>
                              <p:par>
                                <p:cTn id="21" presetID="10" presetClass="entr" presetSubtype="0" fill="hold" nodeType="withEffect">
                                  <p:stCondLst>
                                    <p:cond delay="275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250"/>
                                        <p:tgtEl>
                                          <p:spTgt spid="92"/>
                                        </p:tgtEl>
                                      </p:cBhvr>
                                    </p:animEffect>
                                  </p:childTnLst>
                                </p:cTn>
                              </p:par>
                              <p:par>
                                <p:cTn id="24" presetID="10" presetClass="entr" presetSubtype="0" fill="hold" nodeType="withEffect">
                                  <p:stCondLst>
                                    <p:cond delay="2750"/>
                                  </p:stCondLst>
                                  <p:childTnLst>
                                    <p:set>
                                      <p:cBhvr>
                                        <p:cTn id="25" dur="1" fill="hold">
                                          <p:stCondLst>
                                            <p:cond delay="0"/>
                                          </p:stCondLst>
                                        </p:cTn>
                                        <p:tgtEl>
                                          <p:spTgt spid="474"/>
                                        </p:tgtEl>
                                        <p:attrNameLst>
                                          <p:attrName>style.visibility</p:attrName>
                                        </p:attrNameLst>
                                      </p:cBhvr>
                                      <p:to>
                                        <p:strVal val="visible"/>
                                      </p:to>
                                    </p:set>
                                    <p:animEffect transition="in" filter="fade">
                                      <p:cBhvr>
                                        <p:cTn id="26" dur="250"/>
                                        <p:tgtEl>
                                          <p:spTgt spid="474"/>
                                        </p:tgtEl>
                                      </p:cBhvr>
                                    </p:animEffect>
                                  </p:childTnLst>
                                </p:cTn>
                              </p:par>
                              <p:par>
                                <p:cTn id="27" presetID="63" presetClass="path" presetSubtype="0" decel="100000" fill="hold" nodeType="withEffect">
                                  <p:stCondLst>
                                    <p:cond delay="2750"/>
                                  </p:stCondLst>
                                  <p:childTnLst>
                                    <p:animMotion origin="layout" path="M -2.28746E-6 7.94371E-7 L 0.11655 2.05175E-6 " pathEditMode="relative" rAng="0" ptsTypes="AA">
                                      <p:cBhvr>
                                        <p:cTn id="28" dur="500" fill="hold"/>
                                        <p:tgtEl>
                                          <p:spTgt spid="272"/>
                                        </p:tgtEl>
                                        <p:attrNameLst>
                                          <p:attrName>ppt_x</p:attrName>
                                          <p:attrName>ppt_y</p:attrName>
                                        </p:attrNameLst>
                                      </p:cBhvr>
                                      <p:rCtr x="6140" y="68"/>
                                    </p:animMotion>
                                  </p:childTnLst>
                                </p:cTn>
                              </p:par>
                              <p:par>
                                <p:cTn id="29" presetID="42" presetClass="path" presetSubtype="0" decel="100000" fill="hold" grpId="0" nodeType="withEffect">
                                  <p:stCondLst>
                                    <p:cond delay="3250"/>
                                  </p:stCondLst>
                                  <p:childTnLst>
                                    <p:animMotion origin="layout" path="M -3.04825E-6 -4.51203E-6 L -6.96962E-7 0.10803 " pathEditMode="relative" rAng="0" ptsTypes="AA">
                                      <p:cBhvr>
                                        <p:cTn id="30" dur="650" fill="hold"/>
                                        <p:tgtEl>
                                          <p:spTgt spid="438"/>
                                        </p:tgtEl>
                                        <p:attrNameLst>
                                          <p:attrName>ppt_x</p:attrName>
                                          <p:attrName>ppt_y</p:attrName>
                                        </p:attrNameLst>
                                      </p:cBhvr>
                                      <p:rCtr x="0" y="6378"/>
                                    </p:animMotion>
                                  </p:childTnLst>
                                </p:cTn>
                              </p:par>
                              <p:par>
                                <p:cTn id="31" presetID="10" presetClass="entr" presetSubtype="0" fill="hold" grpId="0" nodeType="withEffect">
                                  <p:stCondLst>
                                    <p:cond delay="350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3750"/>
                                  </p:stCondLst>
                                  <p:childTnLst>
                                    <p:set>
                                      <p:cBhvr>
                                        <p:cTn id="35" dur="1" fill="hold">
                                          <p:stCondLst>
                                            <p:cond delay="0"/>
                                          </p:stCondLst>
                                        </p:cTn>
                                        <p:tgtEl>
                                          <p:spTgt spid="263"/>
                                        </p:tgtEl>
                                        <p:attrNameLst>
                                          <p:attrName>style.visibility</p:attrName>
                                        </p:attrNameLst>
                                      </p:cBhvr>
                                      <p:to>
                                        <p:strVal val="visible"/>
                                      </p:to>
                                    </p:set>
                                    <p:animEffect transition="in" filter="fade">
                                      <p:cBhvr>
                                        <p:cTn id="36" dur="200"/>
                                        <p:tgtEl>
                                          <p:spTgt spid="263"/>
                                        </p:tgtEl>
                                      </p:cBhvr>
                                    </p:animEffect>
                                  </p:childTnLst>
                                </p:cTn>
                              </p:par>
                              <p:par>
                                <p:cTn id="37" presetID="10" presetClass="entr" presetSubtype="0" fill="hold" nodeType="withEffect">
                                  <p:stCondLst>
                                    <p:cond delay="3950"/>
                                  </p:stCondLst>
                                  <p:childTnLst>
                                    <p:set>
                                      <p:cBhvr>
                                        <p:cTn id="38" dur="1" fill="hold">
                                          <p:stCondLst>
                                            <p:cond delay="0"/>
                                          </p:stCondLst>
                                        </p:cTn>
                                        <p:tgtEl>
                                          <p:spTgt spid="262"/>
                                        </p:tgtEl>
                                        <p:attrNameLst>
                                          <p:attrName>style.visibility</p:attrName>
                                        </p:attrNameLst>
                                      </p:cBhvr>
                                      <p:to>
                                        <p:strVal val="visible"/>
                                      </p:to>
                                    </p:set>
                                    <p:animEffect transition="in" filter="fade">
                                      <p:cBhvr>
                                        <p:cTn id="39" dur="200"/>
                                        <p:tgtEl>
                                          <p:spTgt spid="262"/>
                                        </p:tgtEl>
                                      </p:cBhvr>
                                    </p:animEffect>
                                  </p:childTnLst>
                                </p:cTn>
                              </p:par>
                              <p:par>
                                <p:cTn id="40" presetID="10" presetClass="entr" presetSubtype="0" fill="hold" nodeType="withEffect">
                                  <p:stCondLst>
                                    <p:cond delay="4150"/>
                                  </p:stCondLst>
                                  <p:childTnLst>
                                    <p:set>
                                      <p:cBhvr>
                                        <p:cTn id="41" dur="1" fill="hold">
                                          <p:stCondLst>
                                            <p:cond delay="0"/>
                                          </p:stCondLst>
                                        </p:cTn>
                                        <p:tgtEl>
                                          <p:spTgt spid="497"/>
                                        </p:tgtEl>
                                        <p:attrNameLst>
                                          <p:attrName>style.visibility</p:attrName>
                                        </p:attrNameLst>
                                      </p:cBhvr>
                                      <p:to>
                                        <p:strVal val="visible"/>
                                      </p:to>
                                    </p:set>
                                    <p:animEffect transition="in" filter="fade">
                                      <p:cBhvr>
                                        <p:cTn id="42" dur="200"/>
                                        <p:tgtEl>
                                          <p:spTgt spid="497"/>
                                        </p:tgtEl>
                                      </p:cBhvr>
                                    </p:animEffect>
                                  </p:childTnLst>
                                </p:cTn>
                              </p:par>
                              <p:par>
                                <p:cTn id="43" presetID="10" presetClass="entr" presetSubtype="0" fill="hold" nodeType="withEffect">
                                  <p:stCondLst>
                                    <p:cond delay="435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200"/>
                                        <p:tgtEl>
                                          <p:spTgt spid="79"/>
                                        </p:tgtEl>
                                      </p:cBhvr>
                                    </p:animEffect>
                                  </p:childTnLst>
                                </p:cTn>
                              </p:par>
                              <p:par>
                                <p:cTn id="46" presetID="10" presetClass="entr" presetSubtype="0" fill="hold" nodeType="withEffect">
                                  <p:stCondLst>
                                    <p:cond delay="4550"/>
                                  </p:stCondLst>
                                  <p:childTnLst>
                                    <p:set>
                                      <p:cBhvr>
                                        <p:cTn id="47" dur="1" fill="hold">
                                          <p:stCondLst>
                                            <p:cond delay="0"/>
                                          </p:stCondLst>
                                        </p:cTn>
                                        <p:tgtEl>
                                          <p:spTgt spid="115"/>
                                        </p:tgtEl>
                                        <p:attrNameLst>
                                          <p:attrName>style.visibility</p:attrName>
                                        </p:attrNameLst>
                                      </p:cBhvr>
                                      <p:to>
                                        <p:strVal val="visible"/>
                                      </p:to>
                                    </p:set>
                                    <p:animEffect transition="in" filter="fade">
                                      <p:cBhvr>
                                        <p:cTn id="48" dur="200"/>
                                        <p:tgtEl>
                                          <p:spTgt spid="115"/>
                                        </p:tgtEl>
                                      </p:cBhvr>
                                    </p:animEffect>
                                  </p:childTnLst>
                                </p:cTn>
                              </p:par>
                              <p:par>
                                <p:cTn id="49" presetID="10" presetClass="entr" presetSubtype="0" fill="hold" nodeType="withEffect">
                                  <p:stCondLst>
                                    <p:cond delay="475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200"/>
                                        <p:tgtEl>
                                          <p:spTgt spid="119"/>
                                        </p:tgtEl>
                                      </p:cBhvr>
                                    </p:animEffect>
                                  </p:childTnLst>
                                </p:cTn>
                              </p:par>
                              <p:par>
                                <p:cTn id="52" presetID="10" presetClass="entr" presetSubtype="0" fill="hold" nodeType="withEffect">
                                  <p:stCondLst>
                                    <p:cond delay="495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200"/>
                                        <p:tgtEl>
                                          <p:spTgt spid="118"/>
                                        </p:tgtEl>
                                      </p:cBhvr>
                                    </p:animEffect>
                                  </p:childTnLst>
                                </p:cTn>
                              </p:par>
                              <p:par>
                                <p:cTn id="55" presetID="22" presetClass="entr" presetSubtype="8" fill="hold" grpId="0" nodeType="withEffect">
                                  <p:stCondLst>
                                    <p:cond delay="525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par>
                                <p:cTn id="58" presetID="10" presetClass="entr" presetSubtype="0" fill="hold" nodeType="withEffect">
                                  <p:stCondLst>
                                    <p:cond delay="5250"/>
                                  </p:stCondLst>
                                  <p:childTnLst>
                                    <p:set>
                                      <p:cBhvr>
                                        <p:cTn id="59" dur="1" fill="hold">
                                          <p:stCondLst>
                                            <p:cond delay="0"/>
                                          </p:stCondLst>
                                        </p:cTn>
                                        <p:tgtEl>
                                          <p:spTgt spid="121"/>
                                        </p:tgtEl>
                                        <p:attrNameLst>
                                          <p:attrName>style.visibility</p:attrName>
                                        </p:attrNameLst>
                                      </p:cBhvr>
                                      <p:to>
                                        <p:strVal val="visible"/>
                                      </p:to>
                                    </p:set>
                                    <p:animEffect transition="in" filter="fade">
                                      <p:cBhvr>
                                        <p:cTn id="60" dur="500"/>
                                        <p:tgtEl>
                                          <p:spTgt spid="121"/>
                                        </p:tgtEl>
                                      </p:cBhvr>
                                    </p:animEffect>
                                  </p:childTnLst>
                                </p:cTn>
                              </p:par>
                              <p:par>
                                <p:cTn id="61" presetID="10" presetClass="entr" presetSubtype="0" fill="hold" nodeType="withEffect">
                                  <p:stCondLst>
                                    <p:cond delay="550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200"/>
                                        <p:tgtEl>
                                          <p:spTgt spid="3"/>
                                        </p:tgtEl>
                                      </p:cBhvr>
                                    </p:animEffect>
                                  </p:childTnLst>
                                </p:cTn>
                              </p:par>
                              <p:par>
                                <p:cTn id="64" presetID="10" presetClass="entr" presetSubtype="0" fill="hold" nodeType="withEffect">
                                  <p:stCondLst>
                                    <p:cond delay="550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200"/>
                                        <p:tgtEl>
                                          <p:spTgt spid="6"/>
                                        </p:tgtEl>
                                      </p:cBhvr>
                                    </p:animEffect>
                                  </p:childTnLst>
                                </p:cTn>
                              </p:par>
                              <p:par>
                                <p:cTn id="67" presetID="10" presetClass="entr" presetSubtype="0" fill="hold" nodeType="withEffect">
                                  <p:stCondLst>
                                    <p:cond delay="550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26" grpId="0" animBg="1"/>
      <p:bldP spid="425" grpId="0" animBg="1"/>
      <p:bldP spid="35" grpId="0"/>
      <p:bldP spid="15" grpId="0"/>
      <p:bldP spid="5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 Placeholder 82"/>
          <p:cNvSpPr>
            <a:spLocks noGrp="1"/>
          </p:cNvSpPr>
          <p:nvPr>
            <p:ph type="body" sz="quarter" idx="4294967295"/>
          </p:nvPr>
        </p:nvSpPr>
        <p:spPr>
          <a:xfrm>
            <a:off x="270068" y="1189813"/>
            <a:ext cx="4897547" cy="5020013"/>
          </a:xfrm>
        </p:spPr>
        <p:txBody>
          <a:bodyPr/>
          <a:lstStyle/>
          <a:p>
            <a:pPr marL="0" indent="0">
              <a:spcBef>
                <a:spcPts val="588"/>
              </a:spcBef>
              <a:buNone/>
            </a:pPr>
            <a:r>
              <a:rPr lang="en-US" sz="3529" b="0" dirty="0">
                <a:latin typeface="Segoe UI" panose="020B0502040204020203" pitchFamily="34" charset="0"/>
              </a:rPr>
              <a:t>ARM templates can:</a:t>
            </a:r>
          </a:p>
          <a:p>
            <a:pPr marL="286327" lvl="1" indent="-286327">
              <a:spcBef>
                <a:spcPts val="588"/>
              </a:spcBef>
            </a:pPr>
            <a:r>
              <a:rPr lang="en-US" sz="1961" dirty="0">
                <a:latin typeface="Segoe UI" panose="020B0502040204020203" pitchFamily="34" charset="0"/>
              </a:rPr>
              <a:t>Simplify deployment</a:t>
            </a:r>
          </a:p>
          <a:p>
            <a:pPr marL="286327" lvl="1" indent="-286327">
              <a:spcBef>
                <a:spcPts val="588"/>
              </a:spcBef>
            </a:pPr>
            <a:r>
              <a:rPr lang="en-US" sz="1961" dirty="0">
                <a:latin typeface="Segoe UI" panose="020B0502040204020203" pitchFamily="34" charset="0"/>
              </a:rPr>
              <a:t>Simplify roll-back</a:t>
            </a:r>
          </a:p>
          <a:p>
            <a:pPr marL="286327" lvl="1" indent="-286327">
              <a:spcBef>
                <a:spcPts val="588"/>
              </a:spcBef>
            </a:pPr>
            <a:r>
              <a:rPr lang="en-US" sz="1961" dirty="0">
                <a:latin typeface="Segoe UI" panose="020B0502040204020203" pitchFamily="34" charset="0"/>
              </a:rPr>
              <a:t>Provide cross-resource configuration and update support </a:t>
            </a:r>
          </a:p>
          <a:p>
            <a:pPr marL="286327" lvl="1" indent="-286327">
              <a:spcBef>
                <a:spcPts val="588"/>
              </a:spcBef>
            </a:pPr>
            <a:r>
              <a:rPr lang="en-US" sz="1961" dirty="0">
                <a:latin typeface="Segoe UI" panose="020B0502040204020203" pitchFamily="34" charset="0"/>
              </a:rPr>
              <a:t>Be used as a learning tool to build to suit</a:t>
            </a:r>
          </a:p>
          <a:p>
            <a:pPr marL="0" indent="0">
              <a:spcBef>
                <a:spcPts val="588"/>
              </a:spcBef>
              <a:buNone/>
            </a:pPr>
            <a:r>
              <a:rPr lang="en-US" sz="3529" b="0" dirty="0">
                <a:latin typeface="Segoe UI" panose="020B0502040204020203" pitchFamily="34" charset="0"/>
              </a:rPr>
              <a:t>Azure templates are: </a:t>
            </a:r>
          </a:p>
          <a:p>
            <a:pPr marL="286327" lvl="1" indent="-286327">
              <a:spcBef>
                <a:spcPts val="588"/>
              </a:spcBef>
            </a:pPr>
            <a:r>
              <a:rPr lang="en-US" sz="1961" dirty="0">
                <a:latin typeface="Segoe UI" panose="020B0502040204020203" pitchFamily="34" charset="0"/>
              </a:rPr>
              <a:t>Source file, checked-in</a:t>
            </a:r>
          </a:p>
          <a:p>
            <a:pPr marL="286327" lvl="1" indent="-286327">
              <a:spcBef>
                <a:spcPts val="588"/>
              </a:spcBef>
            </a:pPr>
            <a:r>
              <a:rPr lang="en-US" sz="1961" dirty="0">
                <a:latin typeface="Segoe UI" panose="020B0502040204020203" pitchFamily="34" charset="0"/>
              </a:rPr>
              <a:t>Specifies resources and dependencies (VMs, websites, DBs) and connections (configuration, LB sets)</a:t>
            </a:r>
          </a:p>
          <a:p>
            <a:pPr marL="286327" lvl="1" indent="-286327">
              <a:spcBef>
                <a:spcPts val="588"/>
              </a:spcBef>
            </a:pPr>
            <a:r>
              <a:rPr lang="en-US" sz="1961" dirty="0">
                <a:latin typeface="Segoe UI" panose="020B0502040204020203" pitchFamily="34" charset="0"/>
              </a:rPr>
              <a:t>Configurable parameters for input/output</a:t>
            </a:r>
          </a:p>
        </p:txBody>
      </p:sp>
      <p:sp>
        <p:nvSpPr>
          <p:cNvPr id="9" name="Title 1"/>
          <p:cNvSpPr>
            <a:spLocks noGrp="1"/>
          </p:cNvSpPr>
          <p:nvPr>
            <p:ph type="title"/>
          </p:nvPr>
        </p:nvSpPr>
        <p:spPr/>
        <p:txBody>
          <a:bodyPr/>
          <a:lstStyle/>
          <a:p>
            <a:r>
              <a:rPr lang="en-US" b="0" dirty="0">
                <a:solidFill>
                  <a:schemeClr val="tx1"/>
                </a:solidFill>
                <a:latin typeface="Segoe UI" panose="020B0502040204020203" pitchFamily="34" charset="0"/>
              </a:rPr>
              <a:t>Azure Resource Manager templates</a:t>
            </a:r>
          </a:p>
        </p:txBody>
      </p:sp>
      <p:grpSp>
        <p:nvGrpSpPr>
          <p:cNvPr id="131" name="Group 130"/>
          <p:cNvGrpSpPr/>
          <p:nvPr/>
        </p:nvGrpSpPr>
        <p:grpSpPr>
          <a:xfrm>
            <a:off x="5288957" y="1310682"/>
            <a:ext cx="6632915" cy="5255328"/>
            <a:chOff x="5212397" y="1239862"/>
            <a:chExt cx="6766878" cy="5361468"/>
          </a:xfrm>
        </p:grpSpPr>
        <p:sp>
          <p:nvSpPr>
            <p:cNvPr id="8" name="Rectangle 7"/>
            <p:cNvSpPr/>
            <p:nvPr/>
          </p:nvSpPr>
          <p:spPr bwMode="auto">
            <a:xfrm>
              <a:off x="9559422" y="1549870"/>
              <a:ext cx="2419853" cy="727986"/>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43407" tIns="89630" rIns="143407" bIns="89630" rtlCol="0" anchor="t" anchorCtr="0"/>
            <a:lstStyle/>
            <a:p>
              <a:pPr defTabSz="931987">
                <a:defRPr/>
              </a:pPr>
              <a:r>
                <a:rPr lang="en-US" sz="1371" dirty="0">
                  <a:gradFill>
                    <a:gsLst>
                      <a:gs pos="2655">
                        <a:prstClr val="black"/>
                      </a:gs>
                      <a:gs pos="31000">
                        <a:prstClr val="black"/>
                      </a:gs>
                    </a:gsLst>
                    <a:lin ang="5400000" scaled="0"/>
                  </a:gradFill>
                  <a:ea typeface="Segoe UI" pitchFamily="34" charset="0"/>
                  <a:cs typeface="Segoe UI" pitchFamily="34" charset="0"/>
                </a:rPr>
                <a:t>Repeatable configuration</a:t>
              </a:r>
            </a:p>
            <a:p>
              <a:pPr defTabSz="931987">
                <a:defRPr/>
              </a:pPr>
              <a:r>
                <a:rPr lang="en-US" sz="1175" i="1" dirty="0">
                  <a:gradFill>
                    <a:gsLst>
                      <a:gs pos="2655">
                        <a:prstClr val="black"/>
                      </a:gs>
                      <a:gs pos="31000">
                        <a:prstClr val="black"/>
                      </a:gs>
                    </a:gsLst>
                    <a:lin ang="5400000" scaled="0"/>
                  </a:gradFill>
                  <a:ea typeface="Segoe UI" pitchFamily="34" charset="0"/>
                  <a:cs typeface="Segoe UI" pitchFamily="34" charset="0"/>
                </a:rPr>
                <a:t>Configuration</a:t>
              </a:r>
              <a:r>
                <a:rPr lang="en-US" sz="1175" i="1" dirty="0">
                  <a:gradFill>
                    <a:gsLst>
                      <a:gs pos="2655">
                        <a:prstClr val="black"/>
                      </a:gs>
                      <a:gs pos="31000">
                        <a:prstClr val="black"/>
                      </a:gs>
                    </a:gsLst>
                    <a:lin ang="5400000" scaled="0"/>
                  </a:gradFill>
                  <a:ea typeface="Segoe UI" pitchFamily="34" charset="0"/>
                  <a:cs typeface="Segoe UI" pitchFamily="34" charset="0"/>
                  <a:sym typeface="Wingdings" panose="05000000000000000000" pitchFamily="2" charset="2"/>
                </a:rPr>
                <a:t> </a:t>
              </a:r>
              <a:r>
                <a:rPr lang="en-US" sz="1175" i="1" dirty="0">
                  <a:gradFill>
                    <a:gsLst>
                      <a:gs pos="2655">
                        <a:prstClr val="black"/>
                      </a:gs>
                      <a:gs pos="31000">
                        <a:prstClr val="black"/>
                      </a:gs>
                    </a:gsLst>
                    <a:lin ang="5400000" scaled="0"/>
                  </a:gradFill>
                  <a:ea typeface="Segoe UI" pitchFamily="34" charset="0"/>
                  <a:cs typeface="Segoe UI" pitchFamily="34" charset="0"/>
                </a:rPr>
                <a:t>Resource Group</a:t>
              </a:r>
            </a:p>
          </p:txBody>
        </p:sp>
        <p:sp>
          <p:nvSpPr>
            <p:cNvPr id="64" name="Freeform 61"/>
            <p:cNvSpPr>
              <a:spLocks/>
            </p:cNvSpPr>
            <p:nvPr/>
          </p:nvSpPr>
          <p:spPr bwMode="auto">
            <a:xfrm>
              <a:off x="8570789" y="2548344"/>
              <a:ext cx="37234" cy="1756477"/>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nvGrpSpPr>
            <p:cNvPr id="110" name="Group 109"/>
            <p:cNvGrpSpPr/>
            <p:nvPr/>
          </p:nvGrpSpPr>
          <p:grpSpPr>
            <a:xfrm>
              <a:off x="8525627" y="2478733"/>
              <a:ext cx="155412" cy="1884782"/>
              <a:chOff x="8672353" y="2553460"/>
              <a:chExt cx="155412" cy="1884782"/>
            </a:xfrm>
          </p:grpSpPr>
          <p:sp>
            <p:nvSpPr>
              <p:cNvPr id="63" name="Rectangle 60"/>
              <p:cNvSpPr>
                <a:spLocks noChangeArrowheads="1"/>
              </p:cNvSpPr>
              <p:nvPr/>
            </p:nvSpPr>
            <p:spPr bwMode="auto">
              <a:xfrm>
                <a:off x="8732252" y="2623071"/>
                <a:ext cx="37234" cy="1691640"/>
              </a:xfrm>
              <a:prstGeom prst="rect">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5" name="Oval 62"/>
              <p:cNvSpPr>
                <a:spLocks noChangeArrowheads="1"/>
              </p:cNvSpPr>
              <p:nvPr/>
            </p:nvSpPr>
            <p:spPr bwMode="auto">
              <a:xfrm>
                <a:off x="8677210" y="2553460"/>
                <a:ext cx="145699"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6" name="Freeform 63"/>
              <p:cNvSpPr>
                <a:spLocks/>
              </p:cNvSpPr>
              <p:nvPr/>
            </p:nvSpPr>
            <p:spPr bwMode="auto">
              <a:xfrm>
                <a:off x="8672353" y="4303876"/>
                <a:ext cx="155412" cy="134366"/>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grpSp>
          <p:nvGrpSpPr>
            <p:cNvPr id="109" name="Group 108"/>
            <p:cNvGrpSpPr/>
            <p:nvPr/>
          </p:nvGrpSpPr>
          <p:grpSpPr>
            <a:xfrm>
              <a:off x="8757088" y="2481981"/>
              <a:ext cx="2304615" cy="1881534"/>
              <a:chOff x="8918252" y="2553460"/>
              <a:chExt cx="2412292" cy="1881534"/>
            </a:xfrm>
          </p:grpSpPr>
          <p:sp>
            <p:nvSpPr>
              <p:cNvPr id="67"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8" name="Oval 65"/>
              <p:cNvSpPr>
                <a:spLocks noChangeArrowheads="1"/>
              </p:cNvSpPr>
              <p:nvPr/>
            </p:nvSpPr>
            <p:spPr bwMode="auto">
              <a:xfrm>
                <a:off x="8918252" y="2553460"/>
                <a:ext cx="153140"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9"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sp>
          <p:nvSpPr>
            <p:cNvPr id="71" name="Rectangle 68"/>
            <p:cNvSpPr>
              <a:spLocks noChangeArrowheads="1"/>
            </p:cNvSpPr>
            <p:nvPr/>
          </p:nvSpPr>
          <p:spPr bwMode="auto">
            <a:xfrm>
              <a:off x="10579811" y="3730122"/>
              <a:ext cx="969954" cy="14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defRPr/>
              </a:pPr>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2" name="Freeform 69"/>
            <p:cNvSpPr>
              <a:spLocks/>
            </p:cNvSpPr>
            <p:nvPr/>
          </p:nvSpPr>
          <p:spPr bwMode="auto">
            <a:xfrm>
              <a:off x="7770863" y="3597374"/>
              <a:ext cx="1672972" cy="45720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altLang="en-US" sz="1371" b="1" dirty="0">
                  <a:solidFill>
                    <a:srgbClr val="FFFFFF"/>
                  </a:solidFill>
                  <a:latin typeface="Segoe UI Semibold" panose="020B0702040204020203" pitchFamily="34" charset="0"/>
                </a:rPr>
                <a:t>Depends on SQL</a:t>
              </a:r>
              <a:endParaRPr lang="en-US" altLang="en-US" sz="3529" dirty="0">
                <a:solidFill>
                  <a:srgbClr val="00B0F0"/>
                </a:solidFill>
              </a:endParaRPr>
            </a:p>
          </p:txBody>
        </p:sp>
        <p:grpSp>
          <p:nvGrpSpPr>
            <p:cNvPr id="108" name="Group 107"/>
            <p:cNvGrpSpPr/>
            <p:nvPr/>
          </p:nvGrpSpPr>
          <p:grpSpPr>
            <a:xfrm>
              <a:off x="7624267" y="1239862"/>
              <a:ext cx="1927040" cy="1145663"/>
              <a:chOff x="5317065" y="1129914"/>
              <a:chExt cx="1927040" cy="1145663"/>
            </a:xfrm>
          </p:grpSpPr>
          <p:grpSp>
            <p:nvGrpSpPr>
              <p:cNvPr id="107" name="Group 106"/>
              <p:cNvGrpSpPr/>
              <p:nvPr/>
            </p:nvGrpSpPr>
            <p:grpSpPr>
              <a:xfrm>
                <a:off x="5317065" y="1129914"/>
                <a:ext cx="1927040" cy="1145663"/>
                <a:chOff x="1906587" y="-780050"/>
                <a:chExt cx="1927040" cy="1058450"/>
              </a:xfrm>
            </p:grpSpPr>
            <p:sp>
              <p:nvSpPr>
                <p:cNvPr id="103" name="Freeform 18"/>
                <p:cNvSpPr>
                  <a:spLocks/>
                </p:cNvSpPr>
                <p:nvPr/>
              </p:nvSpPr>
              <p:spPr bwMode="auto">
                <a:xfrm>
                  <a:off x="1906587" y="-499352"/>
                  <a:ext cx="295091" cy="777752"/>
                </a:xfrm>
                <a:custGeom>
                  <a:avLst/>
                  <a:gdLst>
                    <a:gd name="T0" fmla="*/ 489 w 489"/>
                    <a:gd name="T1" fmla="*/ 0 h 1606"/>
                    <a:gd name="T2" fmla="*/ 0 w 489"/>
                    <a:gd name="T3" fmla="*/ 0 h 1606"/>
                    <a:gd name="T4" fmla="*/ 0 w 489"/>
                    <a:gd name="T5" fmla="*/ 1346 h 1606"/>
                    <a:gd name="T6" fmla="*/ 260 w 489"/>
                    <a:gd name="T7" fmla="*/ 1606 h 1606"/>
                    <a:gd name="T8" fmla="*/ 489 w 489"/>
                    <a:gd name="T9" fmla="*/ 1606 h 1606"/>
                    <a:gd name="T10" fmla="*/ 489 w 489"/>
                    <a:gd name="T11" fmla="*/ 0 h 1606"/>
                  </a:gdLst>
                  <a:ahLst/>
                  <a:cxnLst>
                    <a:cxn ang="0">
                      <a:pos x="T0" y="T1"/>
                    </a:cxn>
                    <a:cxn ang="0">
                      <a:pos x="T2" y="T3"/>
                    </a:cxn>
                    <a:cxn ang="0">
                      <a:pos x="T4" y="T5"/>
                    </a:cxn>
                    <a:cxn ang="0">
                      <a:pos x="T6" y="T7"/>
                    </a:cxn>
                    <a:cxn ang="0">
                      <a:pos x="T8" y="T9"/>
                    </a:cxn>
                    <a:cxn ang="0">
                      <a:pos x="T10" y="T11"/>
                    </a:cxn>
                  </a:cxnLst>
                  <a:rect l="0" t="0" r="r" b="b"/>
                  <a:pathLst>
                    <a:path w="489" h="1606">
                      <a:moveTo>
                        <a:pt x="489" y="0"/>
                      </a:moveTo>
                      <a:cubicBezTo>
                        <a:pt x="0" y="0"/>
                        <a:pt x="0" y="0"/>
                        <a:pt x="0" y="0"/>
                      </a:cubicBezTo>
                      <a:cubicBezTo>
                        <a:pt x="0" y="1346"/>
                        <a:pt x="0" y="1346"/>
                        <a:pt x="0" y="1346"/>
                      </a:cubicBezTo>
                      <a:cubicBezTo>
                        <a:pt x="0" y="1484"/>
                        <a:pt x="122" y="1606"/>
                        <a:pt x="260" y="1606"/>
                      </a:cubicBezTo>
                      <a:cubicBezTo>
                        <a:pt x="489" y="1606"/>
                        <a:pt x="489" y="1606"/>
                        <a:pt x="489" y="1606"/>
                      </a:cubicBezTo>
                      <a:lnTo>
                        <a:pt x="489"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04" name="Freeform 19"/>
                <p:cNvSpPr>
                  <a:spLocks/>
                </p:cNvSpPr>
                <p:nvPr/>
              </p:nvSpPr>
              <p:spPr bwMode="auto">
                <a:xfrm>
                  <a:off x="1906587" y="-780050"/>
                  <a:ext cx="1927039" cy="229907"/>
                </a:xfrm>
                <a:custGeom>
                  <a:avLst/>
                  <a:gdLst>
                    <a:gd name="T0" fmla="*/ 2295 w 2295"/>
                    <a:gd name="T1" fmla="*/ 475 h 475"/>
                    <a:gd name="T2" fmla="*/ 2295 w 2295"/>
                    <a:gd name="T3" fmla="*/ 261 h 475"/>
                    <a:gd name="T4" fmla="*/ 2034 w 2295"/>
                    <a:gd name="T5" fmla="*/ 0 h 475"/>
                    <a:gd name="T6" fmla="*/ 260 w 2295"/>
                    <a:gd name="T7" fmla="*/ 0 h 475"/>
                    <a:gd name="T8" fmla="*/ 0 w 2295"/>
                    <a:gd name="T9" fmla="*/ 261 h 475"/>
                    <a:gd name="T10" fmla="*/ 0 w 2295"/>
                    <a:gd name="T11" fmla="*/ 475 h 475"/>
                    <a:gd name="T12" fmla="*/ 2295 w 2295"/>
                    <a:gd name="T13" fmla="*/ 475 h 475"/>
                  </a:gdLst>
                  <a:ahLst/>
                  <a:cxnLst>
                    <a:cxn ang="0">
                      <a:pos x="T0" y="T1"/>
                    </a:cxn>
                    <a:cxn ang="0">
                      <a:pos x="T2" y="T3"/>
                    </a:cxn>
                    <a:cxn ang="0">
                      <a:pos x="T4" y="T5"/>
                    </a:cxn>
                    <a:cxn ang="0">
                      <a:pos x="T6" y="T7"/>
                    </a:cxn>
                    <a:cxn ang="0">
                      <a:pos x="T8" y="T9"/>
                    </a:cxn>
                    <a:cxn ang="0">
                      <a:pos x="T10" y="T11"/>
                    </a:cxn>
                    <a:cxn ang="0">
                      <a:pos x="T12" y="T13"/>
                    </a:cxn>
                  </a:cxnLst>
                  <a:rect l="0" t="0" r="r" b="b"/>
                  <a:pathLst>
                    <a:path w="2295" h="475">
                      <a:moveTo>
                        <a:pt x="2295" y="475"/>
                      </a:moveTo>
                      <a:cubicBezTo>
                        <a:pt x="2295" y="261"/>
                        <a:pt x="2295" y="261"/>
                        <a:pt x="2295" y="261"/>
                      </a:cubicBezTo>
                      <a:cubicBezTo>
                        <a:pt x="2295" y="123"/>
                        <a:pt x="2172" y="0"/>
                        <a:pt x="2034" y="0"/>
                      </a:cubicBezTo>
                      <a:cubicBezTo>
                        <a:pt x="260" y="0"/>
                        <a:pt x="260" y="0"/>
                        <a:pt x="260" y="0"/>
                      </a:cubicBezTo>
                      <a:cubicBezTo>
                        <a:pt x="122" y="0"/>
                        <a:pt x="0" y="123"/>
                        <a:pt x="0" y="261"/>
                      </a:cubicBezTo>
                      <a:cubicBezTo>
                        <a:pt x="0" y="475"/>
                        <a:pt x="0" y="475"/>
                        <a:pt x="0" y="475"/>
                      </a:cubicBezTo>
                      <a:lnTo>
                        <a:pt x="2295" y="475"/>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05" name="Freeform 20"/>
                <p:cNvSpPr>
                  <a:spLocks/>
                </p:cNvSpPr>
                <p:nvPr/>
              </p:nvSpPr>
              <p:spPr bwMode="auto">
                <a:xfrm>
                  <a:off x="2266423" y="-499352"/>
                  <a:ext cx="1567204" cy="777752"/>
                </a:xfrm>
                <a:custGeom>
                  <a:avLst/>
                  <a:gdLst>
                    <a:gd name="T0" fmla="*/ 0 w 1591"/>
                    <a:gd name="T1" fmla="*/ 0 h 1606"/>
                    <a:gd name="T2" fmla="*/ 0 w 1591"/>
                    <a:gd name="T3" fmla="*/ 1606 h 1606"/>
                    <a:gd name="T4" fmla="*/ 1331 w 1591"/>
                    <a:gd name="T5" fmla="*/ 1606 h 1606"/>
                    <a:gd name="T6" fmla="*/ 1591 w 1591"/>
                    <a:gd name="T7" fmla="*/ 1346 h 1606"/>
                    <a:gd name="T8" fmla="*/ 1591 w 1591"/>
                    <a:gd name="T9" fmla="*/ 0 h 1606"/>
                    <a:gd name="T10" fmla="*/ 0 w 1591"/>
                    <a:gd name="T11" fmla="*/ 0 h 1606"/>
                  </a:gdLst>
                  <a:ahLst/>
                  <a:cxnLst>
                    <a:cxn ang="0">
                      <a:pos x="T0" y="T1"/>
                    </a:cxn>
                    <a:cxn ang="0">
                      <a:pos x="T2" y="T3"/>
                    </a:cxn>
                    <a:cxn ang="0">
                      <a:pos x="T4" y="T5"/>
                    </a:cxn>
                    <a:cxn ang="0">
                      <a:pos x="T6" y="T7"/>
                    </a:cxn>
                    <a:cxn ang="0">
                      <a:pos x="T8" y="T9"/>
                    </a:cxn>
                    <a:cxn ang="0">
                      <a:pos x="T10" y="T11"/>
                    </a:cxn>
                  </a:cxnLst>
                  <a:rect l="0" t="0" r="r" b="b"/>
                  <a:pathLst>
                    <a:path w="1591" h="1606">
                      <a:moveTo>
                        <a:pt x="0" y="0"/>
                      </a:moveTo>
                      <a:cubicBezTo>
                        <a:pt x="0" y="1606"/>
                        <a:pt x="0" y="1606"/>
                        <a:pt x="0" y="1606"/>
                      </a:cubicBezTo>
                      <a:cubicBezTo>
                        <a:pt x="1331" y="1606"/>
                        <a:pt x="1331" y="1606"/>
                        <a:pt x="1331" y="1606"/>
                      </a:cubicBezTo>
                      <a:cubicBezTo>
                        <a:pt x="1469" y="1606"/>
                        <a:pt x="1591" y="1484"/>
                        <a:pt x="1591" y="1346"/>
                      </a:cubicBezTo>
                      <a:cubicBezTo>
                        <a:pt x="1591" y="0"/>
                        <a:pt x="1591" y="0"/>
                        <a:pt x="1591" y="0"/>
                      </a:cubicBezTo>
                      <a:lnTo>
                        <a:pt x="0"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sp>
            <p:nvSpPr>
              <p:cNvPr id="57" name="Rectangle 54"/>
              <p:cNvSpPr>
                <a:spLocks noChangeArrowheads="1"/>
              </p:cNvSpPr>
              <p:nvPr/>
            </p:nvSpPr>
            <p:spPr bwMode="auto">
              <a:xfrm>
                <a:off x="5685015" y="1434638"/>
                <a:ext cx="1349866" cy="71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3407" tIns="89630" rIns="143407" bIns="8963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lnSpc>
                    <a:spcPct val="90000"/>
                  </a:lnSpc>
                  <a:defRPr/>
                </a:pPr>
                <a:r>
                  <a:rPr lang="en-US" altLang="en-US" sz="1866" dirty="0">
                    <a:gradFill>
                      <a:gsLst>
                        <a:gs pos="2655">
                          <a:prstClr val="black"/>
                        </a:gs>
                        <a:gs pos="31000">
                          <a:prstClr val="black"/>
                        </a:gs>
                      </a:gsLst>
                      <a:lin ang="5400000" scaled="0"/>
                    </a:gradFill>
                    <a:latin typeface="Cambria"/>
                  </a:rPr>
                  <a:t>SQL-A website</a:t>
                </a:r>
                <a:endParaRPr lang="en-US" altLang="en-US" sz="1200" dirty="0">
                  <a:gradFill>
                    <a:gsLst>
                      <a:gs pos="2655">
                        <a:prstClr val="black"/>
                      </a:gs>
                      <a:gs pos="31000">
                        <a:prstClr val="black"/>
                      </a:gs>
                    </a:gsLst>
                    <a:lin ang="5400000" scaled="0"/>
                  </a:gradFill>
                  <a:latin typeface="Cambria"/>
                </a:endParaRPr>
              </a:p>
            </p:txBody>
          </p:sp>
          <p:sp>
            <p:nvSpPr>
              <p:cNvPr id="59" name="Rectangle 56"/>
              <p:cNvSpPr>
                <a:spLocks noChangeArrowheads="1"/>
              </p:cNvSpPr>
              <p:nvPr/>
            </p:nvSpPr>
            <p:spPr bwMode="auto">
              <a:xfrm>
                <a:off x="5685016" y="2040016"/>
                <a:ext cx="1092740" cy="12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43407" tIns="0" rIns="143407" bIns="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defRPr/>
                </a:pPr>
                <a:r>
                  <a:rPr lang="en-US" altLang="en-US" sz="882" dirty="0">
                    <a:gradFill>
                      <a:gsLst>
                        <a:gs pos="2655">
                          <a:prstClr val="black"/>
                        </a:gs>
                        <a:gs pos="31000">
                          <a:prstClr val="black"/>
                        </a:gs>
                      </a:gsLst>
                      <a:lin ang="5400000" scaled="0"/>
                    </a:gradFill>
                    <a:latin typeface="Cambria"/>
                  </a:rPr>
                  <a:t>[SQL CONFIG] VM (2x)</a:t>
                </a:r>
                <a:endParaRPr lang="en-US" altLang="en-US" sz="1961" dirty="0">
                  <a:gradFill>
                    <a:gsLst>
                      <a:gs pos="2655">
                        <a:prstClr val="black"/>
                      </a:gs>
                      <a:gs pos="31000">
                        <a:prstClr val="black"/>
                      </a:gs>
                    </a:gsLst>
                    <a:lin ang="5400000" scaled="0"/>
                  </a:gradFill>
                  <a:latin typeface="Cambria"/>
                </a:endParaRPr>
              </a:p>
            </p:txBody>
          </p:sp>
          <p:sp>
            <p:nvSpPr>
              <p:cNvPr id="81" name="Rectangle 56"/>
              <p:cNvSpPr>
                <a:spLocks noChangeArrowheads="1"/>
              </p:cNvSpPr>
              <p:nvPr/>
            </p:nvSpPr>
            <p:spPr bwMode="auto">
              <a:xfrm>
                <a:off x="5685016" y="1181629"/>
                <a:ext cx="1243193" cy="21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43407" tIns="0" rIns="143407" bIns="0" numCol="1" anchor="t" anchorCtr="0" compatLnSpc="1">
                <a:prstTxWarp prst="textNoShape">
                  <a:avLst/>
                </a:prstTxWarp>
                <a:noAutofit/>
              </a:bodyPr>
              <a:lstStyle/>
              <a:p>
                <a:pPr defTabSz="913990">
                  <a:defRPr/>
                </a:pPr>
                <a:r>
                  <a:rPr lang="en-US" altLang="en-US" sz="1078" dirty="0">
                    <a:gradFill>
                      <a:gsLst>
                        <a:gs pos="2655">
                          <a:prstClr val="black"/>
                        </a:gs>
                        <a:gs pos="31000">
                          <a:prstClr val="black"/>
                        </a:gs>
                      </a:gsLst>
                      <a:lin ang="5400000" scaled="0"/>
                    </a:gradFill>
                  </a:rPr>
                  <a:t>ARM template</a:t>
                </a:r>
              </a:p>
            </p:txBody>
          </p:sp>
        </p:grpSp>
        <p:grpSp>
          <p:nvGrpSpPr>
            <p:cNvPr id="112" name="Group 111"/>
            <p:cNvGrpSpPr/>
            <p:nvPr/>
          </p:nvGrpSpPr>
          <p:grpSpPr>
            <a:xfrm flipH="1">
              <a:off x="6258813" y="2481981"/>
              <a:ext cx="2182110" cy="1881534"/>
              <a:chOff x="8917449" y="2553460"/>
              <a:chExt cx="2413095" cy="1881534"/>
            </a:xfrm>
          </p:grpSpPr>
          <p:sp>
            <p:nvSpPr>
              <p:cNvPr id="113"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114" name="Oval 65"/>
              <p:cNvSpPr>
                <a:spLocks noChangeArrowheads="1"/>
              </p:cNvSpPr>
              <p:nvPr/>
            </p:nvSpPr>
            <p:spPr bwMode="auto">
              <a:xfrm>
                <a:off x="8917449" y="2553460"/>
                <a:ext cx="161791"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115"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grpSp>
          <p:nvGrpSpPr>
            <p:cNvPr id="127" name="Group 126"/>
            <p:cNvGrpSpPr/>
            <p:nvPr/>
          </p:nvGrpSpPr>
          <p:grpSpPr>
            <a:xfrm>
              <a:off x="5212397" y="4497719"/>
              <a:ext cx="2011680" cy="1097280"/>
              <a:chOff x="5339098" y="4572446"/>
              <a:chExt cx="2011680" cy="1097280"/>
            </a:xfrm>
          </p:grpSpPr>
          <p:sp>
            <p:nvSpPr>
              <p:cNvPr id="5" name="Freeform 5"/>
              <p:cNvSpPr>
                <a:spLocks/>
              </p:cNvSpPr>
              <p:nvPr/>
            </p:nvSpPr>
            <p:spPr bwMode="auto">
              <a:xfrm>
                <a:off x="5339098"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2400" dirty="0">
                    <a:gradFill>
                      <a:gsLst>
                        <a:gs pos="20000">
                          <a:prstClr val="white"/>
                        </a:gs>
                        <a:gs pos="42000">
                          <a:prstClr val="white"/>
                        </a:gs>
                      </a:gsLst>
                      <a:lin ang="5400000" scaled="0"/>
                    </a:gradFill>
                  </a:rPr>
                  <a:t>SQL-A</a:t>
                </a:r>
              </a:p>
            </p:txBody>
          </p:sp>
          <p:sp>
            <p:nvSpPr>
              <p:cNvPr id="116" name="Freeform 30"/>
              <p:cNvSpPr>
                <a:spLocks noEditPoints="1"/>
              </p:cNvSpPr>
              <p:nvPr/>
            </p:nvSpPr>
            <p:spPr bwMode="auto">
              <a:xfrm>
                <a:off x="6087369" y="4963660"/>
                <a:ext cx="515139" cy="56959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algn="ctr" defTabSz="896115">
                  <a:lnSpc>
                    <a:spcPct val="90000"/>
                  </a:lnSpc>
                  <a:defRPr/>
                </a:pPr>
                <a:r>
                  <a:rPr lang="en-US" sz="2400" dirty="0">
                    <a:gradFill>
                      <a:gsLst>
                        <a:gs pos="76250">
                          <a:prstClr val="black"/>
                        </a:gs>
                        <a:gs pos="35000">
                          <a:prstClr val="black"/>
                        </a:gs>
                      </a:gsLst>
                      <a:lin ang="5400000" scaled="1"/>
                    </a:gradFill>
                    <a:latin typeface="Segoe UI Semibold" panose="020B0702040204020203" pitchFamily="34" charset="0"/>
                    <a:cs typeface="Segoe UI Semibold" panose="020B0702040204020203" pitchFamily="34" charset="0"/>
                  </a:rPr>
                  <a:t>DB</a:t>
                </a:r>
              </a:p>
            </p:txBody>
          </p:sp>
        </p:grpSp>
        <p:grpSp>
          <p:nvGrpSpPr>
            <p:cNvPr id="128" name="Group 127"/>
            <p:cNvGrpSpPr/>
            <p:nvPr/>
          </p:nvGrpSpPr>
          <p:grpSpPr>
            <a:xfrm>
              <a:off x="7651059" y="4497719"/>
              <a:ext cx="2011680" cy="1097280"/>
              <a:chOff x="7651059" y="4572446"/>
              <a:chExt cx="2011680" cy="1097280"/>
            </a:xfrm>
          </p:grpSpPr>
          <p:sp>
            <p:nvSpPr>
              <p:cNvPr id="20" name="Freeform 17"/>
              <p:cNvSpPr>
                <a:spLocks/>
              </p:cNvSpPr>
              <p:nvPr/>
            </p:nvSpPr>
            <p:spPr bwMode="auto">
              <a:xfrm>
                <a:off x="7651059"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2400">
                    <a:gradFill>
                      <a:gsLst>
                        <a:gs pos="20000">
                          <a:prstClr val="white"/>
                        </a:gs>
                        <a:gs pos="42000">
                          <a:prstClr val="white"/>
                        </a:gs>
                      </a:gsLst>
                      <a:lin ang="5400000" scaled="0"/>
                    </a:gradFill>
                  </a:rPr>
                  <a:t>Website</a:t>
                </a:r>
                <a:endParaRPr lang="en-US" altLang="en-US" sz="2400" dirty="0">
                  <a:gradFill>
                    <a:gsLst>
                      <a:gs pos="20000">
                        <a:prstClr val="white"/>
                      </a:gs>
                      <a:gs pos="42000">
                        <a:prstClr val="white"/>
                      </a:gs>
                    </a:gsLst>
                    <a:lin ang="5400000" scaled="0"/>
                  </a:gradFill>
                </a:endParaRPr>
              </a:p>
            </p:txBody>
          </p:sp>
          <p:grpSp>
            <p:nvGrpSpPr>
              <p:cNvPr id="120" name="Group 119"/>
              <p:cNvGrpSpPr/>
              <p:nvPr/>
            </p:nvGrpSpPr>
            <p:grpSpPr>
              <a:xfrm>
                <a:off x="8306911" y="4960164"/>
                <a:ext cx="572863" cy="573091"/>
                <a:chOff x="8468374" y="4972864"/>
                <a:chExt cx="572863" cy="573091"/>
              </a:xfrm>
            </p:grpSpPr>
            <p:sp>
              <p:nvSpPr>
                <p:cNvPr id="118" name="Oval 117"/>
                <p:cNvSpPr/>
                <p:nvPr/>
              </p:nvSpPr>
              <p:spPr bwMode="auto">
                <a:xfrm>
                  <a:off x="8481219" y="4985823"/>
                  <a:ext cx="547173" cy="54717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34"/>
                <p:cNvSpPr>
                  <a:spLocks noEditPoints="1"/>
                </p:cNvSpPr>
                <p:nvPr/>
              </p:nvSpPr>
              <p:spPr bwMode="auto">
                <a:xfrm>
                  <a:off x="8468374" y="4972864"/>
                  <a:ext cx="572863" cy="573091"/>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grpSp>
        <p:grpSp>
          <p:nvGrpSpPr>
            <p:cNvPr id="129" name="Group 128"/>
            <p:cNvGrpSpPr/>
            <p:nvPr/>
          </p:nvGrpSpPr>
          <p:grpSpPr>
            <a:xfrm>
              <a:off x="9849942" y="4399857"/>
              <a:ext cx="2124758" cy="1195142"/>
              <a:chOff x="9849942" y="4474584"/>
              <a:chExt cx="2124758" cy="1195142"/>
            </a:xfrm>
          </p:grpSpPr>
          <p:sp>
            <p:nvSpPr>
              <p:cNvPr id="35" name="Freeform 32"/>
              <p:cNvSpPr>
                <a:spLocks/>
              </p:cNvSpPr>
              <p:nvPr/>
            </p:nvSpPr>
            <p:spPr bwMode="auto">
              <a:xfrm>
                <a:off x="9849942" y="4474584"/>
                <a:ext cx="2011680" cy="1097280"/>
              </a:xfrm>
              <a:prstGeom prst="rect">
                <a:avLst/>
              </a:prstGeom>
              <a:solidFill>
                <a:schemeClr val="accent2">
                  <a:lumMod val="50000"/>
                </a:schemeClr>
              </a:solidFill>
              <a:ln w="9525">
                <a:noFill/>
                <a:round/>
                <a:headEnd/>
                <a:tailEnd/>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37" name="Freeform 34"/>
              <p:cNvSpPr>
                <a:spLocks/>
              </p:cNvSpPr>
              <p:nvPr/>
            </p:nvSpPr>
            <p:spPr bwMode="auto">
              <a:xfrm>
                <a:off x="9963020"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1600" dirty="0">
                    <a:gradFill>
                      <a:gsLst>
                        <a:gs pos="20000">
                          <a:prstClr val="white"/>
                        </a:gs>
                        <a:gs pos="42000">
                          <a:prstClr val="white"/>
                        </a:gs>
                      </a:gsLst>
                      <a:lin ang="5400000" scaled="0"/>
                    </a:gradFill>
                  </a:rPr>
                  <a:t>Virtual Machines</a:t>
                </a:r>
              </a:p>
            </p:txBody>
          </p:sp>
          <p:grpSp>
            <p:nvGrpSpPr>
              <p:cNvPr id="125" name="Group 124"/>
              <p:cNvGrpSpPr/>
              <p:nvPr/>
            </p:nvGrpSpPr>
            <p:grpSpPr>
              <a:xfrm>
                <a:off x="10624907" y="4945090"/>
                <a:ext cx="687905" cy="569595"/>
                <a:chOff x="10786370" y="4957790"/>
                <a:chExt cx="687905" cy="569595"/>
              </a:xfrm>
            </p:grpSpPr>
            <p:sp>
              <p:nvSpPr>
                <p:cNvPr id="124" name="Rectangle 123"/>
                <p:cNvSpPr/>
                <p:nvPr/>
              </p:nvSpPr>
              <p:spPr bwMode="auto">
                <a:xfrm>
                  <a:off x="10797540" y="4975860"/>
                  <a:ext cx="662940" cy="396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p:cNvGrpSpPr/>
                <p:nvPr/>
              </p:nvGrpSpPr>
              <p:grpSpPr>
                <a:xfrm>
                  <a:off x="10786370" y="4957790"/>
                  <a:ext cx="687905" cy="569595"/>
                  <a:chOff x="9052570" y="4976360"/>
                  <a:chExt cx="569133" cy="471250"/>
                </a:xfrm>
              </p:grpSpPr>
              <p:sp>
                <p:nvSpPr>
                  <p:cNvPr id="121" name="Freeform 38"/>
                  <p:cNvSpPr>
                    <a:spLocks noEditPoints="1"/>
                  </p:cNvSpPr>
                  <p:nvPr/>
                </p:nvSpPr>
                <p:spPr bwMode="auto">
                  <a:xfrm>
                    <a:off x="9236023" y="5030254"/>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22" name="Freeform 42"/>
                  <p:cNvSpPr>
                    <a:spLocks noEditPoints="1"/>
                  </p:cNvSpPr>
                  <p:nvPr/>
                </p:nvSpPr>
                <p:spPr bwMode="auto">
                  <a:xfrm>
                    <a:off x="9052570" y="4976360"/>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grpSp>
        </p:grpSp>
        <p:sp>
          <p:nvSpPr>
            <p:cNvPr id="126" name="Freeform 69"/>
            <p:cNvSpPr>
              <a:spLocks/>
            </p:cNvSpPr>
            <p:nvPr/>
          </p:nvSpPr>
          <p:spPr bwMode="auto">
            <a:xfrm>
              <a:off x="10253270" y="3597374"/>
              <a:ext cx="1672972" cy="45720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altLang="en-US" sz="1371" b="1" dirty="0">
                  <a:solidFill>
                    <a:srgbClr val="FFFFFF"/>
                  </a:solidFill>
                  <a:latin typeface="Segoe UI Semibold" panose="020B0702040204020203" pitchFamily="34" charset="0"/>
                </a:rPr>
                <a:t>Depends on SQL</a:t>
              </a:r>
              <a:endParaRPr lang="en-US" altLang="en-US" sz="3529" dirty="0">
                <a:solidFill>
                  <a:srgbClr val="00B0F0"/>
                </a:solidFill>
              </a:endParaRPr>
            </a:p>
          </p:txBody>
        </p:sp>
        <p:sp>
          <p:nvSpPr>
            <p:cNvPr id="75" name="Oval 72"/>
            <p:cNvSpPr>
              <a:spLocks noChangeArrowheads="1"/>
            </p:cNvSpPr>
            <p:nvPr/>
          </p:nvSpPr>
          <p:spPr bwMode="auto">
            <a:xfrm>
              <a:off x="6145388" y="5521340"/>
              <a:ext cx="145699"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nvGrpSpPr>
            <p:cNvPr id="130" name="Group 129"/>
            <p:cNvGrpSpPr/>
            <p:nvPr/>
          </p:nvGrpSpPr>
          <p:grpSpPr>
            <a:xfrm>
              <a:off x="6191250" y="5615492"/>
              <a:ext cx="2537188" cy="807818"/>
              <a:chOff x="6038411" y="5937156"/>
              <a:chExt cx="2537188" cy="807818"/>
            </a:xfrm>
            <a:solidFill>
              <a:schemeClr val="tx1"/>
            </a:solidFill>
          </p:grpSpPr>
          <p:sp>
            <p:nvSpPr>
              <p:cNvPr id="74" name="Freeform 71"/>
              <p:cNvSpPr>
                <a:spLocks/>
              </p:cNvSpPr>
              <p:nvPr/>
            </p:nvSpPr>
            <p:spPr bwMode="auto">
              <a:xfrm>
                <a:off x="6038411" y="5937156"/>
                <a:ext cx="2477336" cy="807818"/>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76" name="Freeform 73"/>
              <p:cNvSpPr>
                <a:spLocks/>
              </p:cNvSpPr>
              <p:nvPr/>
            </p:nvSpPr>
            <p:spPr bwMode="auto">
              <a:xfrm>
                <a:off x="8420187" y="6001900"/>
                <a:ext cx="155412" cy="132748"/>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sp>
          <p:nvSpPr>
            <p:cNvPr id="77" name="Freeform 74"/>
            <p:cNvSpPr>
              <a:spLocks/>
            </p:cNvSpPr>
            <p:nvPr/>
          </p:nvSpPr>
          <p:spPr bwMode="auto">
            <a:xfrm>
              <a:off x="6488003" y="6201220"/>
              <a:ext cx="1827618" cy="40011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sz="1371" b="1" dirty="0">
                  <a:solidFill>
                    <a:srgbClr val="FFFFFF"/>
                  </a:solidFill>
                  <a:latin typeface="Segoe UI Semibold" panose="020B0702040204020203" pitchFamily="34" charset="0"/>
                </a:rPr>
                <a:t>SQL configuration</a:t>
              </a:r>
            </a:p>
          </p:txBody>
        </p:sp>
      </p:grpSp>
    </p:spTree>
    <p:extLst>
      <p:ext uri="{BB962C8B-B14F-4D97-AF65-F5344CB8AC3E}">
        <p14:creationId xmlns:p14="http://schemas.microsoft.com/office/powerpoint/2010/main" val="893900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1" y="530097"/>
            <a:ext cx="10972800" cy="761891"/>
          </a:xfrm>
        </p:spPr>
        <p:txBody>
          <a:bodyPr/>
          <a:lstStyle/>
          <a:p>
            <a:r>
              <a:rPr lang="en-US" b="0" dirty="0">
                <a:solidFill>
                  <a:schemeClr val="tx1"/>
                </a:solidFill>
                <a:latin typeface="Segoe UI Light" panose="020B0502040204020203" pitchFamily="34" charset="0"/>
                <a:cs typeface="Segoe UI Light" panose="020B0502040204020203" pitchFamily="34" charset="0"/>
              </a:rPr>
              <a:t>JSON files—simpler than they look</a:t>
            </a:r>
            <a:br>
              <a:rPr lang="en-US" dirty="0">
                <a:latin typeface="Segoe UI Semibold" panose="020B0702040204020203" pitchFamily="34" charset="0"/>
                <a:cs typeface="Segoe UI Semibold" panose="020B0702040204020203" pitchFamily="34" charset="0"/>
              </a:rPr>
            </a:br>
            <a:r>
              <a:rPr lang="en-US" sz="2353" b="0" dirty="0">
                <a:gradFill>
                  <a:gsLst>
                    <a:gs pos="2917">
                      <a:schemeClr val="tx1"/>
                    </a:gs>
                    <a:gs pos="30000">
                      <a:schemeClr val="tx1"/>
                    </a:gs>
                  </a:gsLst>
                  <a:lin ang="5400000" scaled="0"/>
                </a:gradFill>
                <a:latin typeface="Segoe UI" panose="020B0502040204020203" pitchFamily="34" charset="0"/>
              </a:rPr>
              <a:t>Schema, content version, parameters, variables, resources, and outputs</a:t>
            </a:r>
            <a:endParaRPr lang="en-US" sz="2353" b="0" dirty="0">
              <a:latin typeface="Segoe UI" panose="020B0502040204020203" pitchFamily="34" charset="0"/>
            </a:endParaRPr>
          </a:p>
        </p:txBody>
      </p:sp>
      <p:pic>
        <p:nvPicPr>
          <p:cNvPr id="4" name="Picture 3"/>
          <p:cNvPicPr>
            <a:picLocks noChangeAspect="1"/>
          </p:cNvPicPr>
          <p:nvPr/>
        </p:nvPicPr>
        <p:blipFill>
          <a:blip r:embed="rId3"/>
          <a:stretch>
            <a:fillRect/>
          </a:stretch>
        </p:blipFill>
        <p:spPr>
          <a:xfrm>
            <a:off x="472615" y="1893098"/>
            <a:ext cx="7595220" cy="3885455"/>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1396227" y="3322642"/>
            <a:ext cx="5322511" cy="2129003"/>
          </a:xfrm>
          <a:prstGeom prst="rect">
            <a:avLst/>
          </a:prstGeom>
          <a:ln w="57150" cap="sq">
            <a:solidFill>
              <a:schemeClr val="tx1"/>
            </a:solidFill>
            <a:miter lim="800000"/>
          </a:ln>
        </p:spPr>
      </p:pic>
      <p:pic>
        <p:nvPicPr>
          <p:cNvPr id="6" name="Picture 5"/>
          <p:cNvPicPr>
            <a:picLocks noChangeAspect="1"/>
          </p:cNvPicPr>
          <p:nvPr/>
        </p:nvPicPr>
        <p:blipFill>
          <a:blip r:embed="rId5"/>
          <a:stretch>
            <a:fillRect/>
          </a:stretch>
        </p:blipFill>
        <p:spPr>
          <a:xfrm>
            <a:off x="664405" y="3404817"/>
            <a:ext cx="7713633" cy="480522"/>
          </a:xfrm>
          <a:prstGeom prst="rect">
            <a:avLst/>
          </a:prstGeom>
          <a:ln w="57150" cap="sq">
            <a:solidFill>
              <a:schemeClr val="tx1"/>
            </a:solidFill>
            <a:miter lim="800000"/>
          </a:ln>
        </p:spPr>
      </p:pic>
      <p:pic>
        <p:nvPicPr>
          <p:cNvPr id="7" name="Picture 6"/>
          <p:cNvPicPr>
            <a:picLocks noChangeAspect="1"/>
          </p:cNvPicPr>
          <p:nvPr/>
        </p:nvPicPr>
        <p:blipFill>
          <a:blip r:embed="rId6"/>
          <a:stretch>
            <a:fillRect/>
          </a:stretch>
        </p:blipFill>
        <p:spPr>
          <a:xfrm>
            <a:off x="886251" y="2222836"/>
            <a:ext cx="8214156" cy="3577315"/>
          </a:xfrm>
          <a:prstGeom prst="rect">
            <a:avLst/>
          </a:prstGeom>
          <a:ln w="57150" cap="sq">
            <a:solidFill>
              <a:schemeClr val="tx1"/>
            </a:solidFill>
            <a:miter lim="800000"/>
          </a:ln>
        </p:spPr>
      </p:pic>
      <p:pic>
        <p:nvPicPr>
          <p:cNvPr id="8" name="Picture 7"/>
          <p:cNvPicPr>
            <a:picLocks noChangeAspect="1"/>
          </p:cNvPicPr>
          <p:nvPr/>
        </p:nvPicPr>
        <p:blipFill>
          <a:blip r:embed="rId7"/>
          <a:stretch>
            <a:fillRect/>
          </a:stretch>
        </p:blipFill>
        <p:spPr>
          <a:xfrm>
            <a:off x="886251" y="2153219"/>
            <a:ext cx="7491787" cy="3974741"/>
          </a:xfrm>
          <a:prstGeom prst="rect">
            <a:avLst/>
          </a:prstGeom>
          <a:ln w="57150" cap="sq">
            <a:solidFill>
              <a:schemeClr val="tx1"/>
            </a:solidFill>
            <a:miter lim="800000"/>
          </a:ln>
        </p:spPr>
      </p:pic>
      <p:pic>
        <p:nvPicPr>
          <p:cNvPr id="9" name="Picture 8"/>
          <p:cNvPicPr>
            <a:picLocks noChangeAspect="1"/>
          </p:cNvPicPr>
          <p:nvPr/>
        </p:nvPicPr>
        <p:blipFill>
          <a:blip r:embed="rId8"/>
          <a:stretch>
            <a:fillRect/>
          </a:stretch>
        </p:blipFill>
        <p:spPr>
          <a:xfrm>
            <a:off x="1042859" y="1942612"/>
            <a:ext cx="5413338" cy="4444139"/>
          </a:xfrm>
          <a:prstGeom prst="rect">
            <a:avLst/>
          </a:prstGeom>
          <a:ln w="57150" cap="sq">
            <a:solidFill>
              <a:schemeClr val="tx1"/>
            </a:solidFill>
            <a:miter lim="800000"/>
          </a:ln>
        </p:spPr>
      </p:pic>
    </p:spTree>
    <p:extLst>
      <p:ext uri="{BB962C8B-B14F-4D97-AF65-F5344CB8AC3E}">
        <p14:creationId xmlns:p14="http://schemas.microsoft.com/office/powerpoint/2010/main" val="1002996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650" fill="hold"/>
                                        <p:tgtEl>
                                          <p:spTgt spid="6"/>
                                        </p:tgtEl>
                                        <p:attrNameLst>
                                          <p:attrName>ppt_w</p:attrName>
                                        </p:attrNameLst>
                                      </p:cBhvr>
                                      <p:tavLst>
                                        <p:tav tm="0">
                                          <p:val>
                                            <p:fltVal val="0"/>
                                          </p:val>
                                        </p:tav>
                                        <p:tav tm="100000">
                                          <p:val>
                                            <p:strVal val="#ppt_w"/>
                                          </p:val>
                                        </p:tav>
                                      </p:tavLst>
                                    </p:anim>
                                    <p:anim calcmode="lin" valueType="num">
                                      <p:cBhvr>
                                        <p:cTn id="8" dur="650" fill="hold"/>
                                        <p:tgtEl>
                                          <p:spTgt spid="6"/>
                                        </p:tgtEl>
                                        <p:attrNameLst>
                                          <p:attrName>ppt_h</p:attrName>
                                        </p:attrNameLst>
                                      </p:cBhvr>
                                      <p:tavLst>
                                        <p:tav tm="0">
                                          <p:val>
                                            <p:fltVal val="0"/>
                                          </p:val>
                                        </p:tav>
                                        <p:tav tm="100000">
                                          <p:val>
                                            <p:strVal val="#ppt_h"/>
                                          </p:val>
                                        </p:tav>
                                      </p:tavLst>
                                    </p:anim>
                                    <p:animEffect transition="in" filter="fade">
                                      <p:cBhvr>
                                        <p:cTn id="9" dur="65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200"/>
                                        <p:tgtEl>
                                          <p:spTgt spid="6"/>
                                        </p:tgtEl>
                                      </p:cBhvr>
                                    </p:animEffect>
                                    <p:set>
                                      <p:cBhvr>
                                        <p:cTn id="14" dur="1" fill="hold">
                                          <p:stCondLst>
                                            <p:cond delay="199"/>
                                          </p:stCondLst>
                                        </p:cTn>
                                        <p:tgtEl>
                                          <p:spTgt spid="6"/>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650" fill="hold"/>
                                        <p:tgtEl>
                                          <p:spTgt spid="7"/>
                                        </p:tgtEl>
                                        <p:attrNameLst>
                                          <p:attrName>ppt_w</p:attrName>
                                        </p:attrNameLst>
                                      </p:cBhvr>
                                      <p:tavLst>
                                        <p:tav tm="0">
                                          <p:val>
                                            <p:fltVal val="0"/>
                                          </p:val>
                                        </p:tav>
                                        <p:tav tm="100000">
                                          <p:val>
                                            <p:strVal val="#ppt_w"/>
                                          </p:val>
                                        </p:tav>
                                      </p:tavLst>
                                    </p:anim>
                                    <p:anim calcmode="lin" valueType="num">
                                      <p:cBhvr>
                                        <p:cTn id="18" dur="650" fill="hold"/>
                                        <p:tgtEl>
                                          <p:spTgt spid="7"/>
                                        </p:tgtEl>
                                        <p:attrNameLst>
                                          <p:attrName>ppt_h</p:attrName>
                                        </p:attrNameLst>
                                      </p:cBhvr>
                                      <p:tavLst>
                                        <p:tav tm="0">
                                          <p:val>
                                            <p:fltVal val="0"/>
                                          </p:val>
                                        </p:tav>
                                        <p:tav tm="100000">
                                          <p:val>
                                            <p:strVal val="#ppt_h"/>
                                          </p:val>
                                        </p:tav>
                                      </p:tavLst>
                                    </p:anim>
                                    <p:animEffect transition="in" filter="fade">
                                      <p:cBhvr>
                                        <p:cTn id="19" dur="65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00"/>
                                        <p:tgtEl>
                                          <p:spTgt spid="7"/>
                                        </p:tgtEl>
                                      </p:cBhvr>
                                    </p:animEffect>
                                    <p:set>
                                      <p:cBhvr>
                                        <p:cTn id="24" dur="1" fill="hold">
                                          <p:stCondLst>
                                            <p:cond delay="199"/>
                                          </p:stCondLst>
                                        </p:cTn>
                                        <p:tgtEl>
                                          <p:spTgt spid="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650" fill="hold"/>
                                        <p:tgtEl>
                                          <p:spTgt spid="8"/>
                                        </p:tgtEl>
                                        <p:attrNameLst>
                                          <p:attrName>ppt_w</p:attrName>
                                        </p:attrNameLst>
                                      </p:cBhvr>
                                      <p:tavLst>
                                        <p:tav tm="0">
                                          <p:val>
                                            <p:fltVal val="0"/>
                                          </p:val>
                                        </p:tav>
                                        <p:tav tm="100000">
                                          <p:val>
                                            <p:strVal val="#ppt_w"/>
                                          </p:val>
                                        </p:tav>
                                      </p:tavLst>
                                    </p:anim>
                                    <p:anim calcmode="lin" valueType="num">
                                      <p:cBhvr>
                                        <p:cTn id="28" dur="650" fill="hold"/>
                                        <p:tgtEl>
                                          <p:spTgt spid="8"/>
                                        </p:tgtEl>
                                        <p:attrNameLst>
                                          <p:attrName>ppt_h</p:attrName>
                                        </p:attrNameLst>
                                      </p:cBhvr>
                                      <p:tavLst>
                                        <p:tav tm="0">
                                          <p:val>
                                            <p:fltVal val="0"/>
                                          </p:val>
                                        </p:tav>
                                        <p:tav tm="100000">
                                          <p:val>
                                            <p:strVal val="#ppt_h"/>
                                          </p:val>
                                        </p:tav>
                                      </p:tavLst>
                                    </p:anim>
                                    <p:animEffect transition="in" filter="fade">
                                      <p:cBhvr>
                                        <p:cTn id="29" dur="6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200"/>
                                        <p:tgtEl>
                                          <p:spTgt spid="8"/>
                                        </p:tgtEl>
                                      </p:cBhvr>
                                    </p:animEffect>
                                    <p:set>
                                      <p:cBhvr>
                                        <p:cTn id="34" dur="1" fill="hold">
                                          <p:stCondLst>
                                            <p:cond delay="199"/>
                                          </p:stCondLst>
                                        </p:cTn>
                                        <p:tgtEl>
                                          <p:spTgt spid="8"/>
                                        </p:tgtEl>
                                        <p:attrNameLst>
                                          <p:attrName>style.visibility</p:attrName>
                                        </p:attrNameLst>
                                      </p:cBhvr>
                                      <p:to>
                                        <p:strVal val="hidden"/>
                                      </p:to>
                                    </p:set>
                                  </p:childTnLst>
                                </p:cTn>
                              </p:par>
                              <p:par>
                                <p:cTn id="35" presetID="53" presetClass="entr" presetSubtype="16"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650" fill="hold"/>
                                        <p:tgtEl>
                                          <p:spTgt spid="9"/>
                                        </p:tgtEl>
                                        <p:attrNameLst>
                                          <p:attrName>ppt_w</p:attrName>
                                        </p:attrNameLst>
                                      </p:cBhvr>
                                      <p:tavLst>
                                        <p:tav tm="0">
                                          <p:val>
                                            <p:fltVal val="0"/>
                                          </p:val>
                                        </p:tav>
                                        <p:tav tm="100000">
                                          <p:val>
                                            <p:strVal val="#ppt_w"/>
                                          </p:val>
                                        </p:tav>
                                      </p:tavLst>
                                    </p:anim>
                                    <p:anim calcmode="lin" valueType="num">
                                      <p:cBhvr>
                                        <p:cTn id="38" dur="650" fill="hold"/>
                                        <p:tgtEl>
                                          <p:spTgt spid="9"/>
                                        </p:tgtEl>
                                        <p:attrNameLst>
                                          <p:attrName>ppt_h</p:attrName>
                                        </p:attrNameLst>
                                      </p:cBhvr>
                                      <p:tavLst>
                                        <p:tav tm="0">
                                          <p:val>
                                            <p:fltVal val="0"/>
                                          </p:val>
                                        </p:tav>
                                        <p:tav tm="100000">
                                          <p:val>
                                            <p:strVal val="#ppt_h"/>
                                          </p:val>
                                        </p:tav>
                                      </p:tavLst>
                                    </p:anim>
                                    <p:animEffect transition="in" filter="fade">
                                      <p:cBhvr>
                                        <p:cTn id="39" dur="65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200"/>
                                        <p:tgtEl>
                                          <p:spTgt spid="9"/>
                                        </p:tgtEl>
                                      </p:cBhvr>
                                    </p:animEffect>
                                    <p:set>
                                      <p:cBhvr>
                                        <p:cTn id="44" dur="1" fill="hold">
                                          <p:stCondLst>
                                            <p:cond delay="199"/>
                                          </p:stCondLst>
                                        </p:cTn>
                                        <p:tgtEl>
                                          <p:spTgt spid="9"/>
                                        </p:tgtEl>
                                        <p:attrNameLst>
                                          <p:attrName>style.visibility</p:attrName>
                                        </p:attrNameLst>
                                      </p:cBhvr>
                                      <p:to>
                                        <p:strVal val="hidden"/>
                                      </p:to>
                                    </p:set>
                                  </p:childTnLst>
                                </p:cTn>
                              </p:par>
                              <p:par>
                                <p:cTn id="45" presetID="53" presetClass="entr" presetSubtype="16"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650" fill="hold"/>
                                        <p:tgtEl>
                                          <p:spTgt spid="5"/>
                                        </p:tgtEl>
                                        <p:attrNameLst>
                                          <p:attrName>ppt_w</p:attrName>
                                        </p:attrNameLst>
                                      </p:cBhvr>
                                      <p:tavLst>
                                        <p:tav tm="0">
                                          <p:val>
                                            <p:fltVal val="0"/>
                                          </p:val>
                                        </p:tav>
                                        <p:tav tm="100000">
                                          <p:val>
                                            <p:strVal val="#ppt_w"/>
                                          </p:val>
                                        </p:tav>
                                      </p:tavLst>
                                    </p:anim>
                                    <p:anim calcmode="lin" valueType="num">
                                      <p:cBhvr>
                                        <p:cTn id="48" dur="650" fill="hold"/>
                                        <p:tgtEl>
                                          <p:spTgt spid="5"/>
                                        </p:tgtEl>
                                        <p:attrNameLst>
                                          <p:attrName>ppt_h</p:attrName>
                                        </p:attrNameLst>
                                      </p:cBhvr>
                                      <p:tavLst>
                                        <p:tav tm="0">
                                          <p:val>
                                            <p:fltVal val="0"/>
                                          </p:val>
                                        </p:tav>
                                        <p:tav tm="100000">
                                          <p:val>
                                            <p:strVal val="#ppt_h"/>
                                          </p:val>
                                        </p:tav>
                                      </p:tavLst>
                                    </p:anim>
                                    <p:animEffect transition="in" filter="fade">
                                      <p:cBhvr>
                                        <p:cTn id="49" dur="6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291880" y="3929380"/>
            <a:ext cx="8057369" cy="2424113"/>
          </a:xfrm>
          <a:prstGeom prst="rect">
            <a:avLst/>
          </a:prstGeom>
        </p:spPr>
        <p:txBody>
          <a:bodyPr/>
          <a:lstStyle/>
          <a:p>
            <a:pPr marL="571500" indent="-571500">
              <a:buClr>
                <a:srgbClr val="92D050"/>
              </a:buClr>
              <a:buFont typeface="Wingdings" panose="05000000000000000000" pitchFamily="2" charset="2"/>
              <a:buChar char="à"/>
            </a:pPr>
            <a:r>
              <a:rPr lang="en-US" sz="2800" dirty="0">
                <a:solidFill>
                  <a:schemeClr val="tx1"/>
                </a:solidFill>
              </a:rPr>
              <a:t>Launch Windows Server and Linux in minutes</a:t>
            </a:r>
          </a:p>
          <a:p>
            <a:pPr marL="571500" indent="-571500">
              <a:buClr>
                <a:srgbClr val="92D050"/>
              </a:buClr>
              <a:buFont typeface="Wingdings" panose="05000000000000000000" pitchFamily="2" charset="2"/>
              <a:buChar char="à"/>
            </a:pPr>
            <a:r>
              <a:rPr lang="en-US" sz="2800" dirty="0">
                <a:solidFill>
                  <a:schemeClr val="tx1"/>
                </a:solidFill>
              </a:rPr>
              <a:t>Scale from 1 to 1000s of VM Instances</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Open and extensible</a:t>
            </a:r>
            <a:endParaRPr lang="en-US" sz="3200" dirty="0">
              <a:solidFill>
                <a:schemeClr val="tx1"/>
              </a:solidFill>
            </a:endParaRPr>
          </a:p>
        </p:txBody>
      </p:sp>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6600" dirty="0">
                <a:solidFill>
                  <a:schemeClr val="tx1"/>
                </a:solidFill>
              </a:rPr>
              <a:t>Azure </a:t>
            </a:r>
            <a:r>
              <a:rPr lang="en-US" altLang="zh-CN" sz="6600" dirty="0">
                <a:solidFill>
                  <a:schemeClr val="tx1"/>
                </a:solidFill>
              </a:rPr>
              <a:t>Virtual Machines</a:t>
            </a:r>
            <a:endParaRPr lang="en-US" sz="6600" dirty="0">
              <a:solidFill>
                <a:schemeClr val="tx1"/>
              </a:solidFill>
            </a:endParaRPr>
          </a:p>
        </p:txBody>
      </p:sp>
      <p:sp>
        <p:nvSpPr>
          <p:cNvPr id="4" name="Content Placeholder 4"/>
          <p:cNvSpPr txBox="1">
            <a:spLocks/>
          </p:cNvSpPr>
          <p:nvPr/>
        </p:nvSpPr>
        <p:spPr>
          <a:xfrm>
            <a:off x="6704013" y="1447800"/>
            <a:ext cx="5487987" cy="2406650"/>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endParaRPr lang="en-US"/>
          </a:p>
          <a:p>
            <a:endParaRPr lang="en-US"/>
          </a:p>
          <a:p>
            <a:endParaRPr lang="en-US" sz="2800"/>
          </a:p>
          <a:p>
            <a:endParaRPr lang="en-US" sz="2800"/>
          </a:p>
          <a:p>
            <a:endParaRPr lang="en-US" sz="2800"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50108" y="1707045"/>
            <a:ext cx="2397368" cy="906727"/>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494708" y="1707045"/>
            <a:ext cx="1943228" cy="746157"/>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9554" y="1916880"/>
            <a:ext cx="1901897" cy="662596"/>
          </a:xfrm>
          <a:prstGeom prst="rect">
            <a:avLst/>
          </a:prstGeom>
        </p:spPr>
      </p:pic>
      <p:pic>
        <p:nvPicPr>
          <p:cNvPr id="9" name="Picture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303" y="2732405"/>
            <a:ext cx="2122504" cy="639309"/>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6509364" y="2519365"/>
            <a:ext cx="1987063" cy="770606"/>
          </a:xfrm>
          <a:prstGeom prst="rect">
            <a:avLst/>
          </a:prstGeom>
        </p:spPr>
      </p:pic>
      <p:pic>
        <p:nvPicPr>
          <p:cNvPr id="11" name="Picture 1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0098" y="2657188"/>
            <a:ext cx="2213944" cy="99792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1063" y="1769782"/>
            <a:ext cx="1923666" cy="620682"/>
          </a:xfrm>
          <a:prstGeom prst="rect">
            <a:avLst/>
          </a:prstGeom>
        </p:spPr>
      </p:pic>
    </p:spTree>
    <p:extLst>
      <p:ext uri="{BB962C8B-B14F-4D97-AF65-F5344CB8AC3E}">
        <p14:creationId xmlns:p14="http://schemas.microsoft.com/office/powerpoint/2010/main" val="41316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5400" b="1" dirty="0">
                <a:solidFill>
                  <a:schemeClr val="accent6">
                    <a:lumMod val="60000"/>
                    <a:lumOff val="40000"/>
                  </a:schemeClr>
                </a:solidFill>
              </a:rPr>
              <a:t>Announcing </a:t>
            </a:r>
            <a:r>
              <a:rPr lang="en-US" sz="5400" dirty="0">
                <a:solidFill>
                  <a:schemeClr val="accent6">
                    <a:lumMod val="60000"/>
                    <a:lumOff val="40000"/>
                  </a:schemeClr>
                </a:solidFill>
              </a:rPr>
              <a:t>-</a:t>
            </a:r>
            <a:r>
              <a:rPr lang="en-US" sz="5400" dirty="0">
                <a:solidFill>
                  <a:schemeClr val="tx1"/>
                </a:solidFill>
              </a:rPr>
              <a:t>               now on Azure </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6032" y="402276"/>
            <a:ext cx="1923666" cy="620682"/>
          </a:xfrm>
          <a:prstGeom prst="rect">
            <a:avLst/>
          </a:prstGeom>
        </p:spPr>
      </p:pic>
      <p:pic>
        <p:nvPicPr>
          <p:cNvPr id="3" name="Picture 2"/>
          <p:cNvPicPr>
            <a:picLocks noChangeAspect="1"/>
          </p:cNvPicPr>
          <p:nvPr/>
        </p:nvPicPr>
        <p:blipFill>
          <a:blip r:embed="rId4"/>
          <a:stretch>
            <a:fillRect/>
          </a:stretch>
        </p:blipFill>
        <p:spPr>
          <a:xfrm>
            <a:off x="1404258" y="1407522"/>
            <a:ext cx="8239616" cy="5149760"/>
          </a:xfrm>
          <a:prstGeom prst="rect">
            <a:avLst/>
          </a:prstGeom>
        </p:spPr>
      </p:pic>
    </p:spTree>
    <p:extLst>
      <p:ext uri="{BB962C8B-B14F-4D97-AF65-F5344CB8AC3E}">
        <p14:creationId xmlns:p14="http://schemas.microsoft.com/office/powerpoint/2010/main" val="413796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a:t>Provisioning VM</a:t>
            </a:r>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Standard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Network Optimized</a:t>
            </a: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7|8.9|.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fee586e5-3c92-48eb-9898-42915e590ada"/>
  </ds:schemaRefs>
</ds:datastoreItem>
</file>

<file path=docProps/app.xml><?xml version="1.0" encoding="utf-8"?>
<Properties xmlns="http://schemas.openxmlformats.org/officeDocument/2006/extended-properties" xmlns:vt="http://schemas.openxmlformats.org/officeDocument/2006/docPropsVTypes">
  <Template>AzureEvent</Template>
  <TotalTime>1601</TotalTime>
  <Words>6417</Words>
  <Application>Microsoft Office PowerPoint</Application>
  <PresentationFormat>Widescreen</PresentationFormat>
  <Paragraphs>958</Paragraphs>
  <Slides>70</Slides>
  <Notes>54</Notes>
  <HiddenSlides>0</HiddenSlides>
  <MMClips>0</MMClips>
  <ScaleCrop>false</ScaleCrop>
  <HeadingPairs>
    <vt:vector size="8" baseType="variant">
      <vt:variant>
        <vt:lpstr>Fonts Used</vt:lpstr>
      </vt:variant>
      <vt:variant>
        <vt:i4>18</vt:i4>
      </vt:variant>
      <vt:variant>
        <vt:lpstr>Theme</vt:lpstr>
      </vt:variant>
      <vt:variant>
        <vt:i4>8</vt:i4>
      </vt:variant>
      <vt:variant>
        <vt:lpstr>Embedded OLE Servers</vt:lpstr>
      </vt:variant>
      <vt:variant>
        <vt:i4>1</vt:i4>
      </vt:variant>
      <vt:variant>
        <vt:lpstr>Slide Titles</vt:lpstr>
      </vt:variant>
      <vt:variant>
        <vt:i4>70</vt:i4>
      </vt:variant>
    </vt:vector>
  </HeadingPairs>
  <TitlesOfParts>
    <vt:vector size="97" baseType="lpstr">
      <vt:lpstr>MS PGothic</vt:lpstr>
      <vt:lpstr>SimSun</vt:lpstr>
      <vt:lpstr>Arial</vt:lpstr>
      <vt:lpstr>Calibri</vt:lpstr>
      <vt:lpstr>Calibri Light</vt:lpstr>
      <vt:lpstr>Cambria</vt:lpstr>
      <vt:lpstr>Century Gothic</vt:lpstr>
      <vt:lpstr>Consolas</vt:lpstr>
      <vt:lpstr>Courier New</vt:lpstr>
      <vt:lpstr>Mangal</vt:lpstr>
      <vt:lpstr>Myriad Pro</vt:lpstr>
      <vt:lpstr>Segoe Light</vt:lpstr>
      <vt:lpstr>Segoe UI</vt:lpstr>
      <vt:lpstr>Segoe UI Black</vt:lpstr>
      <vt:lpstr>Segoe UI Light</vt:lpstr>
      <vt:lpstr>Segoe UI Semibold</vt:lpstr>
      <vt:lpstr>Verdana</vt:lpstr>
      <vt:lpstr>Wingdings</vt:lpstr>
      <vt:lpstr>1_Azure Event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think-cell Slide</vt:lpstr>
      <vt:lpstr>Azure IaaS</vt:lpstr>
      <vt:lpstr>Agenda</vt:lpstr>
      <vt:lpstr>Your service</vt:lpstr>
      <vt:lpstr>PowerPoint Presentation</vt:lpstr>
      <vt:lpstr>PowerPoint Presentation</vt:lpstr>
      <vt:lpstr>Virtual Machines</vt:lpstr>
      <vt:lpstr>Azure Virtual Machines</vt:lpstr>
      <vt:lpstr>Announcing -               now on Azure </vt:lpstr>
      <vt:lpstr>Provisioning VM</vt:lpstr>
      <vt:lpstr>VM Gallery</vt:lpstr>
      <vt:lpstr>Virtual Machine Sizess</vt:lpstr>
      <vt:lpstr>Scale-up options</vt:lpstr>
      <vt:lpstr>PowerPoint Presentation</vt:lpstr>
      <vt:lpstr>General Purpose Compute</vt:lpstr>
      <vt:lpstr>General Purpose Compute</vt:lpstr>
      <vt:lpstr>General Purpose Compute</vt:lpstr>
      <vt:lpstr>PowerPoint Presentation</vt:lpstr>
      <vt:lpstr>PowerPoint Presentation</vt:lpstr>
      <vt:lpstr>PowerPoint Presentation</vt:lpstr>
      <vt:lpstr>PowerPoint Presentation</vt:lpstr>
      <vt:lpstr>PowerPoint Presentation</vt:lpstr>
      <vt:lpstr>Key Improvements: Azure Virtual Machines (v2) </vt:lpstr>
      <vt:lpstr>NEW: VM Scale Sets</vt:lpstr>
      <vt:lpstr> </vt:lpstr>
      <vt:lpstr>NEW: Application Gateway</vt:lpstr>
      <vt:lpstr>Azure Application Gateway</vt:lpstr>
      <vt:lpstr>VMs + Containers</vt:lpstr>
      <vt:lpstr>Containers</vt:lpstr>
      <vt:lpstr>Container Ecosystem via Docker</vt:lpstr>
      <vt:lpstr>Demo: Managing VMs using Azure portal</vt:lpstr>
      <vt:lpstr>Image Mobility</vt:lpstr>
      <vt:lpstr>VM Extensions</vt:lpstr>
      <vt:lpstr>Demo: Add an extension to a VM instance</vt:lpstr>
      <vt:lpstr>Data Persistence</vt:lpstr>
      <vt:lpstr>Disks and Images</vt:lpstr>
      <vt:lpstr>VM disk layout</vt:lpstr>
      <vt:lpstr>Temporary Drive Guidance</vt:lpstr>
      <vt:lpstr>Persistent Disks and Highly Durable</vt:lpstr>
      <vt:lpstr>PowerPoint Presentation</vt:lpstr>
      <vt:lpstr>PowerPoint Presentation</vt:lpstr>
      <vt:lpstr>PowerPoint Presentation</vt:lpstr>
      <vt:lpstr>Microsoft is committed to Linux and open source</vt:lpstr>
      <vt:lpstr>Virtual Machine Availability</vt:lpstr>
      <vt:lpstr>Meaning of 9’s</vt:lpstr>
      <vt:lpstr>Meaning of 9’s</vt:lpstr>
      <vt:lpstr>Service Level Agreements </vt:lpstr>
      <vt:lpstr>Availability Sets</vt:lpstr>
      <vt:lpstr>Availability Sets</vt:lpstr>
      <vt:lpstr>Availability Sets</vt:lpstr>
      <vt:lpstr>Fault and Update Domains</vt:lpstr>
      <vt:lpstr>Virtual Machine Availability Sets </vt:lpstr>
      <vt:lpstr>Availability Set Guidance</vt:lpstr>
      <vt:lpstr>Load balancing</vt:lpstr>
      <vt:lpstr>Traffic Manager</vt:lpstr>
      <vt:lpstr>Transform the datacenter Orchestrated disaster recovery to a second site</vt:lpstr>
      <vt:lpstr>Transform the datacenter Orchestrated disaster recovery to a second site or to Azure</vt:lpstr>
      <vt:lpstr>Microsoft Azure Key Vault</vt:lpstr>
      <vt:lpstr>Enhance data protection and compliance </vt:lpstr>
      <vt:lpstr>Virtual Networks</vt:lpstr>
      <vt:lpstr>Azure Virtual Networks</vt:lpstr>
      <vt:lpstr>Virtual Network Scenarios</vt:lpstr>
      <vt:lpstr>Cross-premises Connectivity</vt:lpstr>
      <vt:lpstr>Demo: Virtual Network Point-to-Site Connection</vt:lpstr>
      <vt:lpstr>Azure Resource Manager</vt:lpstr>
      <vt:lpstr>Azure Resource Manager &amp; Resource Groups</vt:lpstr>
      <vt:lpstr>Azure Resource Manager (ARM)</vt:lpstr>
      <vt:lpstr>Azure Resource Manager templates</vt:lpstr>
      <vt:lpstr>JSON files—simpler than they look Schema, content version, parameters, variables, resources, and outputs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Joe Reynolds</cp:lastModifiedBy>
  <cp:revision>67</cp:revision>
  <cp:lastPrinted>2014-03-26T17:46:13Z</cp:lastPrinted>
  <dcterms:created xsi:type="dcterms:W3CDTF">2015-04-27T14:53:15Z</dcterms:created>
  <dcterms:modified xsi:type="dcterms:W3CDTF">2016-04-16T06:27:55Z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